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45"/>
  </p:notesMasterIdLst>
  <p:handoutMasterIdLst>
    <p:handoutMasterId r:id="rId46"/>
  </p:handoutMasterIdLst>
  <p:sldIdLst>
    <p:sldId id="256" r:id="rId5"/>
    <p:sldId id="526" r:id="rId6"/>
    <p:sldId id="519" r:id="rId7"/>
    <p:sldId id="10859" r:id="rId8"/>
    <p:sldId id="558" r:id="rId9"/>
    <p:sldId id="507" r:id="rId10"/>
    <p:sldId id="280" r:id="rId11"/>
    <p:sldId id="539" r:id="rId12"/>
    <p:sldId id="528" r:id="rId13"/>
    <p:sldId id="540" r:id="rId14"/>
    <p:sldId id="541" r:id="rId15"/>
    <p:sldId id="515" r:id="rId16"/>
    <p:sldId id="278" r:id="rId17"/>
    <p:sldId id="536" r:id="rId18"/>
    <p:sldId id="10888" r:id="rId19"/>
    <p:sldId id="545" r:id="rId20"/>
    <p:sldId id="537" r:id="rId21"/>
    <p:sldId id="487" r:id="rId22"/>
    <p:sldId id="554" r:id="rId23"/>
    <p:sldId id="550" r:id="rId24"/>
    <p:sldId id="553" r:id="rId25"/>
    <p:sldId id="563" r:id="rId26"/>
    <p:sldId id="538" r:id="rId27"/>
    <p:sldId id="530" r:id="rId28"/>
    <p:sldId id="562" r:id="rId29"/>
    <p:sldId id="560" r:id="rId30"/>
    <p:sldId id="512" r:id="rId31"/>
    <p:sldId id="516" r:id="rId32"/>
    <p:sldId id="559" r:id="rId33"/>
    <p:sldId id="534" r:id="rId34"/>
    <p:sldId id="492" r:id="rId35"/>
    <p:sldId id="10793" r:id="rId36"/>
    <p:sldId id="10779" r:id="rId37"/>
    <p:sldId id="10798" r:id="rId38"/>
    <p:sldId id="10797" r:id="rId39"/>
    <p:sldId id="10799" r:id="rId40"/>
    <p:sldId id="10878" r:id="rId41"/>
    <p:sldId id="10861" r:id="rId42"/>
    <p:sldId id="10887" r:id="rId43"/>
    <p:sldId id="1085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450DF3-7327-D262-BB98-A58F7EF7B0C3}" name="Carbo-Mihalic, Anna-Montserrat" initials="CMAM" userId="S::acarbomihalic@health.ucsd.edu::99a080b7-edbf-493c-ae87-2f493780f8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E1B"/>
    <a:srgbClr val="092B49"/>
    <a:srgbClr val="EEEC75"/>
    <a:srgbClr val="B9DAE5"/>
    <a:srgbClr val="BDE0E6"/>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45028" autoAdjust="0"/>
  </p:normalViewPr>
  <p:slideViewPr>
    <p:cSldViewPr snapToGrid="0">
      <p:cViewPr varScale="1">
        <p:scale>
          <a:sx n="43" d="100"/>
          <a:sy n="43" d="100"/>
        </p:scale>
        <p:origin x="2122" y="48"/>
      </p:cViewPr>
      <p:guideLst/>
    </p:cSldViewPr>
  </p:slideViewPr>
  <p:notesTextViewPr>
    <p:cViewPr>
      <p:scale>
        <a:sx n="150" d="100"/>
        <a:sy n="150" d="100"/>
      </p:scale>
      <p:origin x="0" y="-547"/>
    </p:cViewPr>
  </p:notesTextViewPr>
  <p:sorterViewPr>
    <p:cViewPr varScale="1">
      <p:scale>
        <a:sx n="100" d="100"/>
        <a:sy n="100" d="100"/>
      </p:scale>
      <p:origin x="0" y="0"/>
    </p:cViewPr>
  </p:sorterViewPr>
  <p:notesViewPr>
    <p:cSldViewPr snapToGrid="0">
      <p:cViewPr varScale="1">
        <p:scale>
          <a:sx n="88" d="100"/>
          <a:sy n="88" d="100"/>
        </p:scale>
        <p:origin x="382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EDB3D1-5A47-4E07-A7FF-7E847F7F005F}"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FC6F7C5-7AC9-4695-AA14-08BE65AD4A4A}">
      <dgm:prSet/>
      <dgm:spPr/>
      <dgm:t>
        <a:bodyPr/>
        <a:lstStyle/>
        <a:p>
          <a:r>
            <a:rPr lang="en-US" dirty="0">
              <a:solidFill>
                <a:srgbClr val="092B49"/>
              </a:solidFill>
            </a:rPr>
            <a:t>Intake call</a:t>
          </a:r>
        </a:p>
      </dgm:t>
    </dgm:pt>
    <dgm:pt modelId="{3AFECB63-4D6B-4CC7-B77A-1D0E46F214A8}" type="parTrans" cxnId="{80BF49B1-8682-4B16-B68D-2C357F0FABA1}">
      <dgm:prSet/>
      <dgm:spPr/>
      <dgm:t>
        <a:bodyPr/>
        <a:lstStyle/>
        <a:p>
          <a:endParaRPr lang="en-US"/>
        </a:p>
      </dgm:t>
    </dgm:pt>
    <dgm:pt modelId="{6316F8A2-A77D-4960-8AC3-F2B0C734C68D}" type="sibTrans" cxnId="{80BF49B1-8682-4B16-B68D-2C357F0FABA1}">
      <dgm:prSet/>
      <dgm:spPr/>
      <dgm:t>
        <a:bodyPr/>
        <a:lstStyle/>
        <a:p>
          <a:endParaRPr lang="en-US"/>
        </a:p>
      </dgm:t>
    </dgm:pt>
    <dgm:pt modelId="{E2BE58EB-9116-47D3-964E-F9D5D860F63C}">
      <dgm:prSet custT="1"/>
      <dgm:spPr/>
      <dgm:t>
        <a:bodyPr/>
        <a:lstStyle/>
        <a:p>
          <a:r>
            <a:rPr lang="en-US" sz="1200" dirty="0">
              <a:solidFill>
                <a:srgbClr val="092B49"/>
              </a:solidFill>
            </a:rPr>
            <a:t>Determine needs, ~6 min. call</a:t>
          </a:r>
        </a:p>
      </dgm:t>
    </dgm:pt>
    <dgm:pt modelId="{B57F4E02-6E75-4F5D-BE1C-02F54EB48697}" type="parTrans" cxnId="{FE740A87-46B4-4E93-B401-15555F338AF4}">
      <dgm:prSet/>
      <dgm:spPr/>
      <dgm:t>
        <a:bodyPr/>
        <a:lstStyle/>
        <a:p>
          <a:endParaRPr lang="en-US"/>
        </a:p>
      </dgm:t>
    </dgm:pt>
    <dgm:pt modelId="{A7F7E7FA-1D4E-4DC2-9E5C-40B1EF69DD53}" type="sibTrans" cxnId="{FE740A87-46B4-4E93-B401-15555F338AF4}">
      <dgm:prSet/>
      <dgm:spPr/>
      <dgm:t>
        <a:bodyPr/>
        <a:lstStyle/>
        <a:p>
          <a:endParaRPr lang="en-US"/>
        </a:p>
      </dgm:t>
    </dgm:pt>
    <dgm:pt modelId="{61D83E96-8A2E-43B3-962C-90E8A459C47A}">
      <dgm:prSet/>
      <dgm:spPr/>
      <dgm:t>
        <a:bodyPr/>
        <a:lstStyle/>
        <a:p>
          <a:r>
            <a:rPr lang="en-US" dirty="0">
              <a:solidFill>
                <a:srgbClr val="092B49"/>
              </a:solidFill>
            </a:rPr>
            <a:t>First counseling session</a:t>
          </a:r>
        </a:p>
      </dgm:t>
    </dgm:pt>
    <dgm:pt modelId="{74211D20-618C-426F-BF2D-A5B7B907DD85}" type="parTrans" cxnId="{3CEED256-B1C0-4EDD-8BBA-BF2A9EFF7237}">
      <dgm:prSet/>
      <dgm:spPr/>
      <dgm:t>
        <a:bodyPr/>
        <a:lstStyle/>
        <a:p>
          <a:endParaRPr lang="en-US"/>
        </a:p>
      </dgm:t>
    </dgm:pt>
    <dgm:pt modelId="{69D58578-226E-4640-A1B6-BBC279ABCE91}" type="sibTrans" cxnId="{3CEED256-B1C0-4EDD-8BBA-BF2A9EFF7237}">
      <dgm:prSet/>
      <dgm:spPr/>
      <dgm:t>
        <a:bodyPr/>
        <a:lstStyle/>
        <a:p>
          <a:endParaRPr lang="en-US"/>
        </a:p>
      </dgm:t>
    </dgm:pt>
    <dgm:pt modelId="{0A9EF134-75A8-4D26-BBEA-74C0E7D5767A}">
      <dgm:prSet custT="1"/>
      <dgm:spPr/>
      <dgm:t>
        <a:bodyPr/>
        <a:lstStyle/>
        <a:p>
          <a:r>
            <a:rPr lang="en-US" sz="1200" dirty="0"/>
            <a:t>Comprehensive, ~30 min. call</a:t>
          </a:r>
        </a:p>
      </dgm:t>
    </dgm:pt>
    <dgm:pt modelId="{CF276236-329C-45E0-97F3-46399328D4A3}" type="parTrans" cxnId="{53241273-A874-47BB-90B9-2D0F67221B24}">
      <dgm:prSet/>
      <dgm:spPr/>
      <dgm:t>
        <a:bodyPr/>
        <a:lstStyle/>
        <a:p>
          <a:endParaRPr lang="en-US"/>
        </a:p>
      </dgm:t>
    </dgm:pt>
    <dgm:pt modelId="{9922FB49-3898-4720-A586-E8D732909BDB}" type="sibTrans" cxnId="{53241273-A874-47BB-90B9-2D0F67221B24}">
      <dgm:prSet/>
      <dgm:spPr/>
      <dgm:t>
        <a:bodyPr/>
        <a:lstStyle/>
        <a:p>
          <a:endParaRPr lang="en-US"/>
        </a:p>
      </dgm:t>
    </dgm:pt>
    <dgm:pt modelId="{1885053E-318F-492A-B22E-3D228742E4D8}">
      <dgm:prSet custT="1"/>
      <dgm:spPr/>
      <dgm:t>
        <a:bodyPr/>
        <a:lstStyle/>
        <a:p>
          <a:r>
            <a:rPr lang="en-US" sz="1200" dirty="0"/>
            <a:t>Prepare to quit</a:t>
          </a:r>
        </a:p>
      </dgm:t>
    </dgm:pt>
    <dgm:pt modelId="{28EC480C-24E8-4AE3-9CFC-E0B842E7FB74}" type="parTrans" cxnId="{544ED5FF-D9A6-4802-8390-4C7AA5F4B523}">
      <dgm:prSet/>
      <dgm:spPr/>
      <dgm:t>
        <a:bodyPr/>
        <a:lstStyle/>
        <a:p>
          <a:endParaRPr lang="en-US"/>
        </a:p>
      </dgm:t>
    </dgm:pt>
    <dgm:pt modelId="{0C591A9C-D7AF-4189-9F90-E8B170155748}" type="sibTrans" cxnId="{544ED5FF-D9A6-4802-8390-4C7AA5F4B523}">
      <dgm:prSet/>
      <dgm:spPr/>
      <dgm:t>
        <a:bodyPr/>
        <a:lstStyle/>
        <a:p>
          <a:endParaRPr lang="en-US"/>
        </a:p>
      </dgm:t>
    </dgm:pt>
    <dgm:pt modelId="{50B16949-6787-4107-84E3-B02856FEAFC4}">
      <dgm:prSet custT="1"/>
      <dgm:spPr/>
      <dgm:t>
        <a:bodyPr/>
        <a:lstStyle/>
        <a:p>
          <a:r>
            <a:rPr lang="en-US" sz="1200" dirty="0"/>
            <a:t>Set a quit date</a:t>
          </a:r>
        </a:p>
      </dgm:t>
    </dgm:pt>
    <dgm:pt modelId="{6A83F1D5-30AD-40B2-9D5C-F047F1B9A025}" type="parTrans" cxnId="{AE1A172A-7E58-4455-AC19-FEACACB2B615}">
      <dgm:prSet/>
      <dgm:spPr/>
      <dgm:t>
        <a:bodyPr/>
        <a:lstStyle/>
        <a:p>
          <a:endParaRPr lang="en-US"/>
        </a:p>
      </dgm:t>
    </dgm:pt>
    <dgm:pt modelId="{405BBC69-3349-4F6E-AFB8-6D34302D1DD8}" type="sibTrans" cxnId="{AE1A172A-7E58-4455-AC19-FEACACB2B615}">
      <dgm:prSet/>
      <dgm:spPr/>
      <dgm:t>
        <a:bodyPr/>
        <a:lstStyle/>
        <a:p>
          <a:endParaRPr lang="en-US"/>
        </a:p>
      </dgm:t>
    </dgm:pt>
    <dgm:pt modelId="{13EE6A70-46BF-4F14-AB25-687B4B449C9E}">
      <dgm:prSet/>
      <dgm:spPr/>
      <dgm:t>
        <a:bodyPr/>
        <a:lstStyle/>
        <a:p>
          <a:r>
            <a:rPr lang="en-US" dirty="0">
              <a:solidFill>
                <a:srgbClr val="092B49"/>
              </a:solidFill>
            </a:rPr>
            <a:t>Follow-up sessions</a:t>
          </a:r>
        </a:p>
      </dgm:t>
    </dgm:pt>
    <dgm:pt modelId="{987608BE-4A3F-48D0-907E-BD60812AA2AE}" type="parTrans" cxnId="{7EA5A917-D48D-44E5-ABAD-C8ADAAAA54B8}">
      <dgm:prSet/>
      <dgm:spPr/>
      <dgm:t>
        <a:bodyPr/>
        <a:lstStyle/>
        <a:p>
          <a:endParaRPr lang="en-US"/>
        </a:p>
      </dgm:t>
    </dgm:pt>
    <dgm:pt modelId="{D2426406-045F-4B0A-B19B-BD8E04180498}" type="sibTrans" cxnId="{7EA5A917-D48D-44E5-ABAD-C8ADAAAA54B8}">
      <dgm:prSet/>
      <dgm:spPr/>
      <dgm:t>
        <a:bodyPr/>
        <a:lstStyle/>
        <a:p>
          <a:endParaRPr lang="en-US"/>
        </a:p>
      </dgm:t>
    </dgm:pt>
    <dgm:pt modelId="{CBDC7BBB-A4E1-43CE-AB90-F3CDE3D04941}">
      <dgm:prSet custT="1"/>
      <dgm:spPr/>
      <dgm:t>
        <a:bodyPr/>
        <a:lstStyle/>
        <a:p>
          <a:r>
            <a:rPr lang="en-US" sz="1200" dirty="0">
              <a:solidFill>
                <a:srgbClr val="092B49"/>
              </a:solidFill>
            </a:rPr>
            <a:t>Up to four ~10 minute calls</a:t>
          </a:r>
        </a:p>
      </dgm:t>
    </dgm:pt>
    <dgm:pt modelId="{A131B253-3CB5-4035-9782-241881949E22}" type="parTrans" cxnId="{27630749-6BFE-4AF1-AFCF-9BC91D2F40C2}">
      <dgm:prSet/>
      <dgm:spPr/>
      <dgm:t>
        <a:bodyPr/>
        <a:lstStyle/>
        <a:p>
          <a:endParaRPr lang="en-US"/>
        </a:p>
      </dgm:t>
    </dgm:pt>
    <dgm:pt modelId="{410E1E39-EE20-4DE0-80CA-BD714A060CD2}" type="sibTrans" cxnId="{27630749-6BFE-4AF1-AFCF-9BC91D2F40C2}">
      <dgm:prSet/>
      <dgm:spPr/>
      <dgm:t>
        <a:bodyPr/>
        <a:lstStyle/>
        <a:p>
          <a:endParaRPr lang="en-US"/>
        </a:p>
      </dgm:t>
    </dgm:pt>
    <dgm:pt modelId="{7903477F-7B6B-4BDD-B0C2-542F56C26375}">
      <dgm:prSet custT="1"/>
      <dgm:spPr/>
      <dgm:t>
        <a:bodyPr/>
        <a:lstStyle/>
        <a:p>
          <a:r>
            <a:rPr lang="en-US" sz="1200">
              <a:solidFill>
                <a:srgbClr val="092B49"/>
              </a:solidFill>
            </a:rPr>
            <a:t>Support and accountability</a:t>
          </a:r>
        </a:p>
      </dgm:t>
    </dgm:pt>
    <dgm:pt modelId="{6D533AFF-85CC-47DE-9105-DF128D24727E}" type="parTrans" cxnId="{B10FD696-E0DC-4814-85BB-271160F21CE6}">
      <dgm:prSet/>
      <dgm:spPr/>
      <dgm:t>
        <a:bodyPr/>
        <a:lstStyle/>
        <a:p>
          <a:endParaRPr lang="en-US"/>
        </a:p>
      </dgm:t>
    </dgm:pt>
    <dgm:pt modelId="{485EF399-4EE6-4EF7-B45B-210F1E5778EC}" type="sibTrans" cxnId="{B10FD696-E0DC-4814-85BB-271160F21CE6}">
      <dgm:prSet/>
      <dgm:spPr/>
      <dgm:t>
        <a:bodyPr/>
        <a:lstStyle/>
        <a:p>
          <a:endParaRPr lang="en-US"/>
        </a:p>
      </dgm:t>
    </dgm:pt>
    <dgm:pt modelId="{0DA60D2E-E413-4BD6-99D1-83CEF8469BAE}">
      <dgm:prSet custT="1"/>
      <dgm:spPr/>
      <dgm:t>
        <a:bodyPr/>
        <a:lstStyle/>
        <a:p>
          <a:r>
            <a:rPr lang="en-US" sz="1200" dirty="0">
              <a:solidFill>
                <a:srgbClr val="092B49"/>
              </a:solidFill>
            </a:rPr>
            <a:t>Relapse prevention</a:t>
          </a:r>
        </a:p>
      </dgm:t>
    </dgm:pt>
    <dgm:pt modelId="{E0C8A5CA-A591-44BF-ABAD-DA6662CEE1C4}" type="parTrans" cxnId="{15001D51-BEC4-4F64-88BA-4E1BB1B1C33D}">
      <dgm:prSet/>
      <dgm:spPr/>
      <dgm:t>
        <a:bodyPr/>
        <a:lstStyle/>
        <a:p>
          <a:endParaRPr lang="en-US"/>
        </a:p>
      </dgm:t>
    </dgm:pt>
    <dgm:pt modelId="{13FF3C71-AD4D-4CB9-925C-B730FACF20C1}" type="sibTrans" cxnId="{15001D51-BEC4-4F64-88BA-4E1BB1B1C33D}">
      <dgm:prSet/>
      <dgm:spPr/>
      <dgm:t>
        <a:bodyPr/>
        <a:lstStyle/>
        <a:p>
          <a:endParaRPr lang="en-US"/>
        </a:p>
      </dgm:t>
    </dgm:pt>
    <dgm:pt modelId="{1BCF3158-965F-433B-BA2C-B3EF858D0037}" type="pres">
      <dgm:prSet presAssocID="{07EDB3D1-5A47-4E07-A7FF-7E847F7F005F}" presName="root" presStyleCnt="0">
        <dgm:presLayoutVars>
          <dgm:dir/>
          <dgm:resizeHandles val="exact"/>
        </dgm:presLayoutVars>
      </dgm:prSet>
      <dgm:spPr/>
    </dgm:pt>
    <dgm:pt modelId="{015ABCCC-7181-41F5-83C4-028F51E070E7}" type="pres">
      <dgm:prSet presAssocID="{1FC6F7C5-7AC9-4695-AA14-08BE65AD4A4A}" presName="compNode" presStyleCnt="0"/>
      <dgm:spPr/>
    </dgm:pt>
    <dgm:pt modelId="{C894AC84-D28D-479F-A3B3-73A5567FDACD}" type="pres">
      <dgm:prSet presAssocID="{1FC6F7C5-7AC9-4695-AA14-08BE65AD4A4A}" presName="bgRect" presStyleLbl="bgShp" presStyleIdx="0" presStyleCnt="3" custLinFactNeighborY="-1301"/>
      <dgm:spPr>
        <a:solidFill>
          <a:srgbClr val="B9DAE5"/>
        </a:solidFill>
      </dgm:spPr>
    </dgm:pt>
    <dgm:pt modelId="{9353EB7A-E788-4622-B305-11BD12098F06}" type="pres">
      <dgm:prSet presAssocID="{1FC6F7C5-7AC9-4695-AA14-08BE65AD4A4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eceiver"/>
        </a:ext>
      </dgm:extLst>
    </dgm:pt>
    <dgm:pt modelId="{B71B0FB7-61D9-4ACC-8966-ED0C24BF5AE7}" type="pres">
      <dgm:prSet presAssocID="{1FC6F7C5-7AC9-4695-AA14-08BE65AD4A4A}" presName="spaceRect" presStyleCnt="0"/>
      <dgm:spPr/>
    </dgm:pt>
    <dgm:pt modelId="{FCD4C7AF-5E88-4367-ADC4-BA5FBA153C6B}" type="pres">
      <dgm:prSet presAssocID="{1FC6F7C5-7AC9-4695-AA14-08BE65AD4A4A}" presName="parTx" presStyleLbl="revTx" presStyleIdx="0" presStyleCnt="6">
        <dgm:presLayoutVars>
          <dgm:chMax val="0"/>
          <dgm:chPref val="0"/>
        </dgm:presLayoutVars>
      </dgm:prSet>
      <dgm:spPr/>
    </dgm:pt>
    <dgm:pt modelId="{DC4BC9FD-7102-48A9-98E0-A7501BBE005D}" type="pres">
      <dgm:prSet presAssocID="{1FC6F7C5-7AC9-4695-AA14-08BE65AD4A4A}" presName="desTx" presStyleLbl="revTx" presStyleIdx="1" presStyleCnt="6">
        <dgm:presLayoutVars/>
      </dgm:prSet>
      <dgm:spPr/>
    </dgm:pt>
    <dgm:pt modelId="{CCE8FD5D-CE23-4BC0-B8EB-4EF5BD7BD73E}" type="pres">
      <dgm:prSet presAssocID="{6316F8A2-A77D-4960-8AC3-F2B0C734C68D}" presName="sibTrans" presStyleCnt="0"/>
      <dgm:spPr/>
    </dgm:pt>
    <dgm:pt modelId="{E210D70F-72E8-4005-A63C-EF5F55B738BE}" type="pres">
      <dgm:prSet presAssocID="{61D83E96-8A2E-43B3-962C-90E8A459C47A}" presName="compNode" presStyleCnt="0"/>
      <dgm:spPr/>
    </dgm:pt>
    <dgm:pt modelId="{FDC7352A-9505-4E97-86BA-E9DC8427BCC4}" type="pres">
      <dgm:prSet presAssocID="{61D83E96-8A2E-43B3-962C-90E8A459C47A}" presName="bgRect" presStyleLbl="bgShp" presStyleIdx="1" presStyleCnt="3" custLinFactNeighborY="-11319"/>
      <dgm:spPr>
        <a:solidFill>
          <a:srgbClr val="B9DAE5"/>
        </a:solidFill>
      </dgm:spPr>
    </dgm:pt>
    <dgm:pt modelId="{9D632964-7300-4D22-8409-D478CD27ED13}" type="pres">
      <dgm:prSet presAssocID="{61D83E96-8A2E-43B3-962C-90E8A459C47A}" presName="iconRect" presStyleLbl="node1" presStyleIdx="1" presStyleCnt="3" custLinFactNeighborY="-2058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opwatch"/>
        </a:ext>
      </dgm:extLst>
    </dgm:pt>
    <dgm:pt modelId="{7A2CF53D-D8C6-4BC9-9F5B-C67C3BDD885C}" type="pres">
      <dgm:prSet presAssocID="{61D83E96-8A2E-43B3-962C-90E8A459C47A}" presName="spaceRect" presStyleCnt="0"/>
      <dgm:spPr/>
    </dgm:pt>
    <dgm:pt modelId="{F7E4B5D2-3311-40CB-A28C-39162B213EDB}" type="pres">
      <dgm:prSet presAssocID="{61D83E96-8A2E-43B3-962C-90E8A459C47A}" presName="parTx" presStyleLbl="revTx" presStyleIdx="2" presStyleCnt="6" custLinFactNeighborY="-11322">
        <dgm:presLayoutVars>
          <dgm:chMax val="0"/>
          <dgm:chPref val="0"/>
        </dgm:presLayoutVars>
      </dgm:prSet>
      <dgm:spPr/>
    </dgm:pt>
    <dgm:pt modelId="{D4FEB57F-5863-4B53-90AE-BA8C7BE49F3F}" type="pres">
      <dgm:prSet presAssocID="{61D83E96-8A2E-43B3-962C-90E8A459C47A}" presName="desTx" presStyleLbl="revTx" presStyleIdx="3" presStyleCnt="6" custLinFactNeighborY="-11322">
        <dgm:presLayoutVars/>
      </dgm:prSet>
      <dgm:spPr/>
    </dgm:pt>
    <dgm:pt modelId="{DD72C028-7D1B-4021-8B78-7E42CADF5338}" type="pres">
      <dgm:prSet presAssocID="{69D58578-226E-4640-A1B6-BBC279ABCE91}" presName="sibTrans" presStyleCnt="0"/>
      <dgm:spPr/>
    </dgm:pt>
    <dgm:pt modelId="{1923ACE6-4C09-4A9E-844D-54866C2C427A}" type="pres">
      <dgm:prSet presAssocID="{13EE6A70-46BF-4F14-AB25-687B4B449C9E}" presName="compNode" presStyleCnt="0"/>
      <dgm:spPr/>
    </dgm:pt>
    <dgm:pt modelId="{6F02F92E-7BBA-4983-BFD7-857CFABF19DF}" type="pres">
      <dgm:prSet presAssocID="{13EE6A70-46BF-4F14-AB25-687B4B449C9E}" presName="bgRect" presStyleLbl="bgShp" presStyleIdx="2" presStyleCnt="3" custLinFactNeighborY="-20126"/>
      <dgm:spPr>
        <a:solidFill>
          <a:srgbClr val="B9DAE5"/>
        </a:solidFill>
      </dgm:spPr>
    </dgm:pt>
    <dgm:pt modelId="{5DA89865-3DFD-4F9F-A0E6-7B1E9D775AA4}" type="pres">
      <dgm:prSet presAssocID="{13EE6A70-46BF-4F14-AB25-687B4B449C9E}" presName="iconRect" presStyleLbl="node1" presStyleIdx="2" presStyleCnt="3" custLinFactNeighborY="-3430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319559BC-3ECA-4E7F-9789-E13E0E9E149C}" type="pres">
      <dgm:prSet presAssocID="{13EE6A70-46BF-4F14-AB25-687B4B449C9E}" presName="spaceRect" presStyleCnt="0"/>
      <dgm:spPr/>
    </dgm:pt>
    <dgm:pt modelId="{8D07E02C-8213-42AD-B717-DE4489D69B6F}" type="pres">
      <dgm:prSet presAssocID="{13EE6A70-46BF-4F14-AB25-687B4B449C9E}" presName="parTx" presStyleLbl="revTx" presStyleIdx="4" presStyleCnt="6" custLinFactNeighborY="-18870">
        <dgm:presLayoutVars>
          <dgm:chMax val="0"/>
          <dgm:chPref val="0"/>
        </dgm:presLayoutVars>
      </dgm:prSet>
      <dgm:spPr/>
    </dgm:pt>
    <dgm:pt modelId="{8BD75C95-BC7B-4A9E-A7B3-87AF0A3001FD}" type="pres">
      <dgm:prSet presAssocID="{13EE6A70-46BF-4F14-AB25-687B4B449C9E}" presName="desTx" presStyleLbl="revTx" presStyleIdx="5" presStyleCnt="6" custLinFactNeighborY="-18870">
        <dgm:presLayoutVars/>
      </dgm:prSet>
      <dgm:spPr/>
    </dgm:pt>
  </dgm:ptLst>
  <dgm:cxnLst>
    <dgm:cxn modelId="{7EA5A917-D48D-44E5-ABAD-C8ADAAAA54B8}" srcId="{07EDB3D1-5A47-4E07-A7FF-7E847F7F005F}" destId="{13EE6A70-46BF-4F14-AB25-687B4B449C9E}" srcOrd="2" destOrd="0" parTransId="{987608BE-4A3F-48D0-907E-BD60812AA2AE}" sibTransId="{D2426406-045F-4B0A-B19B-BD8E04180498}"/>
    <dgm:cxn modelId="{AE1A172A-7E58-4455-AC19-FEACACB2B615}" srcId="{61D83E96-8A2E-43B3-962C-90E8A459C47A}" destId="{50B16949-6787-4107-84E3-B02856FEAFC4}" srcOrd="2" destOrd="0" parTransId="{6A83F1D5-30AD-40B2-9D5C-F047F1B9A025}" sibTransId="{405BBC69-3349-4F6E-AFB8-6D34302D1DD8}"/>
    <dgm:cxn modelId="{112EAE30-76B6-4380-9AF5-05BD58D5595A}" type="presOf" srcId="{50B16949-6787-4107-84E3-B02856FEAFC4}" destId="{D4FEB57F-5863-4B53-90AE-BA8C7BE49F3F}" srcOrd="0" destOrd="2" presId="urn:microsoft.com/office/officeart/2018/2/layout/IconVerticalSolidList"/>
    <dgm:cxn modelId="{27630749-6BFE-4AF1-AFCF-9BC91D2F40C2}" srcId="{13EE6A70-46BF-4F14-AB25-687B4B449C9E}" destId="{CBDC7BBB-A4E1-43CE-AB90-F3CDE3D04941}" srcOrd="0" destOrd="0" parTransId="{A131B253-3CB5-4035-9782-241881949E22}" sibTransId="{410E1E39-EE20-4DE0-80CA-BD714A060CD2}"/>
    <dgm:cxn modelId="{FDB1F950-FE4F-4F55-8C09-C8162ED8A2C5}" type="presOf" srcId="{E2BE58EB-9116-47D3-964E-F9D5D860F63C}" destId="{DC4BC9FD-7102-48A9-98E0-A7501BBE005D}" srcOrd="0" destOrd="0" presId="urn:microsoft.com/office/officeart/2018/2/layout/IconVerticalSolidList"/>
    <dgm:cxn modelId="{15001D51-BEC4-4F64-88BA-4E1BB1B1C33D}" srcId="{13EE6A70-46BF-4F14-AB25-687B4B449C9E}" destId="{0DA60D2E-E413-4BD6-99D1-83CEF8469BAE}" srcOrd="2" destOrd="0" parTransId="{E0C8A5CA-A591-44BF-ABAD-DA6662CEE1C4}" sibTransId="{13FF3C71-AD4D-4CB9-925C-B730FACF20C1}"/>
    <dgm:cxn modelId="{1E7B5651-62F3-4335-9E30-5B187F73B857}" type="presOf" srcId="{1885053E-318F-492A-B22E-3D228742E4D8}" destId="{D4FEB57F-5863-4B53-90AE-BA8C7BE49F3F}" srcOrd="0" destOrd="1" presId="urn:microsoft.com/office/officeart/2018/2/layout/IconVerticalSolidList"/>
    <dgm:cxn modelId="{53241273-A874-47BB-90B9-2D0F67221B24}" srcId="{61D83E96-8A2E-43B3-962C-90E8A459C47A}" destId="{0A9EF134-75A8-4D26-BBEA-74C0E7D5767A}" srcOrd="0" destOrd="0" parTransId="{CF276236-329C-45E0-97F3-46399328D4A3}" sibTransId="{9922FB49-3898-4720-A586-E8D732909BDB}"/>
    <dgm:cxn modelId="{3CEED256-B1C0-4EDD-8BBA-BF2A9EFF7237}" srcId="{07EDB3D1-5A47-4E07-A7FF-7E847F7F005F}" destId="{61D83E96-8A2E-43B3-962C-90E8A459C47A}" srcOrd="1" destOrd="0" parTransId="{74211D20-618C-426F-BF2D-A5B7B907DD85}" sibTransId="{69D58578-226E-4640-A1B6-BBC279ABCE91}"/>
    <dgm:cxn modelId="{C14DD081-86B3-415C-ACC3-F23CCB9CC73F}" type="presOf" srcId="{61D83E96-8A2E-43B3-962C-90E8A459C47A}" destId="{F7E4B5D2-3311-40CB-A28C-39162B213EDB}" srcOrd="0" destOrd="0" presId="urn:microsoft.com/office/officeart/2018/2/layout/IconVerticalSolidList"/>
    <dgm:cxn modelId="{C7291382-74BA-4F08-83A4-0109EAA44820}" type="presOf" srcId="{13EE6A70-46BF-4F14-AB25-687B4B449C9E}" destId="{8D07E02C-8213-42AD-B717-DE4489D69B6F}" srcOrd="0" destOrd="0" presId="urn:microsoft.com/office/officeart/2018/2/layout/IconVerticalSolidList"/>
    <dgm:cxn modelId="{FE740A87-46B4-4E93-B401-15555F338AF4}" srcId="{1FC6F7C5-7AC9-4695-AA14-08BE65AD4A4A}" destId="{E2BE58EB-9116-47D3-964E-F9D5D860F63C}" srcOrd="0" destOrd="0" parTransId="{B57F4E02-6E75-4F5D-BE1C-02F54EB48697}" sibTransId="{A7F7E7FA-1D4E-4DC2-9E5C-40B1EF69DD53}"/>
    <dgm:cxn modelId="{B10FD696-E0DC-4814-85BB-271160F21CE6}" srcId="{13EE6A70-46BF-4F14-AB25-687B4B449C9E}" destId="{7903477F-7B6B-4BDD-B0C2-542F56C26375}" srcOrd="1" destOrd="0" parTransId="{6D533AFF-85CC-47DE-9105-DF128D24727E}" sibTransId="{485EF399-4EE6-4EF7-B45B-210F1E5778EC}"/>
    <dgm:cxn modelId="{80BF49B1-8682-4B16-B68D-2C357F0FABA1}" srcId="{07EDB3D1-5A47-4E07-A7FF-7E847F7F005F}" destId="{1FC6F7C5-7AC9-4695-AA14-08BE65AD4A4A}" srcOrd="0" destOrd="0" parTransId="{3AFECB63-4D6B-4CC7-B77A-1D0E46F214A8}" sibTransId="{6316F8A2-A77D-4960-8AC3-F2B0C734C68D}"/>
    <dgm:cxn modelId="{201684BC-778E-449B-9E3A-DF3D67443FBA}" type="presOf" srcId="{1FC6F7C5-7AC9-4695-AA14-08BE65AD4A4A}" destId="{FCD4C7AF-5E88-4367-ADC4-BA5FBA153C6B}" srcOrd="0" destOrd="0" presId="urn:microsoft.com/office/officeart/2018/2/layout/IconVerticalSolidList"/>
    <dgm:cxn modelId="{77EFE0C5-303D-4F47-8432-3995627B87E5}" type="presOf" srcId="{07EDB3D1-5A47-4E07-A7FF-7E847F7F005F}" destId="{1BCF3158-965F-433B-BA2C-B3EF858D0037}" srcOrd="0" destOrd="0" presId="urn:microsoft.com/office/officeart/2018/2/layout/IconVerticalSolidList"/>
    <dgm:cxn modelId="{0B7FEEC8-68F1-46B7-8B85-FC67BB0A396D}" type="presOf" srcId="{0A9EF134-75A8-4D26-BBEA-74C0E7D5767A}" destId="{D4FEB57F-5863-4B53-90AE-BA8C7BE49F3F}" srcOrd="0" destOrd="0" presId="urn:microsoft.com/office/officeart/2018/2/layout/IconVerticalSolidList"/>
    <dgm:cxn modelId="{DA5490CE-79A6-4511-86CF-AD1A49756D99}" type="presOf" srcId="{7903477F-7B6B-4BDD-B0C2-542F56C26375}" destId="{8BD75C95-BC7B-4A9E-A7B3-87AF0A3001FD}" srcOrd="0" destOrd="1" presId="urn:microsoft.com/office/officeart/2018/2/layout/IconVerticalSolidList"/>
    <dgm:cxn modelId="{A3F00AF3-4EF2-4473-91C5-8909873DDBF1}" type="presOf" srcId="{0DA60D2E-E413-4BD6-99D1-83CEF8469BAE}" destId="{8BD75C95-BC7B-4A9E-A7B3-87AF0A3001FD}" srcOrd="0" destOrd="2" presId="urn:microsoft.com/office/officeart/2018/2/layout/IconVerticalSolidList"/>
    <dgm:cxn modelId="{9A3E7DF7-9080-44DB-A989-FA9C11102AA1}" type="presOf" srcId="{CBDC7BBB-A4E1-43CE-AB90-F3CDE3D04941}" destId="{8BD75C95-BC7B-4A9E-A7B3-87AF0A3001FD}" srcOrd="0" destOrd="0" presId="urn:microsoft.com/office/officeart/2018/2/layout/IconVerticalSolidList"/>
    <dgm:cxn modelId="{544ED5FF-D9A6-4802-8390-4C7AA5F4B523}" srcId="{61D83E96-8A2E-43B3-962C-90E8A459C47A}" destId="{1885053E-318F-492A-B22E-3D228742E4D8}" srcOrd="1" destOrd="0" parTransId="{28EC480C-24E8-4AE3-9CFC-E0B842E7FB74}" sibTransId="{0C591A9C-D7AF-4189-9F90-E8B170155748}"/>
    <dgm:cxn modelId="{9DD851BA-E2BA-44DF-893F-3391B10E908F}" type="presParOf" srcId="{1BCF3158-965F-433B-BA2C-B3EF858D0037}" destId="{015ABCCC-7181-41F5-83C4-028F51E070E7}" srcOrd="0" destOrd="0" presId="urn:microsoft.com/office/officeart/2018/2/layout/IconVerticalSolidList"/>
    <dgm:cxn modelId="{07957A51-E39B-4212-8642-6DE36D7DAE3A}" type="presParOf" srcId="{015ABCCC-7181-41F5-83C4-028F51E070E7}" destId="{C894AC84-D28D-479F-A3B3-73A5567FDACD}" srcOrd="0" destOrd="0" presId="urn:microsoft.com/office/officeart/2018/2/layout/IconVerticalSolidList"/>
    <dgm:cxn modelId="{3A042747-4A8E-41AC-B685-CB052A46FB2F}" type="presParOf" srcId="{015ABCCC-7181-41F5-83C4-028F51E070E7}" destId="{9353EB7A-E788-4622-B305-11BD12098F06}" srcOrd="1" destOrd="0" presId="urn:microsoft.com/office/officeart/2018/2/layout/IconVerticalSolidList"/>
    <dgm:cxn modelId="{1C4F8761-83D0-493A-A4B1-864FF96DC759}" type="presParOf" srcId="{015ABCCC-7181-41F5-83C4-028F51E070E7}" destId="{B71B0FB7-61D9-4ACC-8966-ED0C24BF5AE7}" srcOrd="2" destOrd="0" presId="urn:microsoft.com/office/officeart/2018/2/layout/IconVerticalSolidList"/>
    <dgm:cxn modelId="{25F25BB3-B1ED-4B4D-8A7A-723A795E69E3}" type="presParOf" srcId="{015ABCCC-7181-41F5-83C4-028F51E070E7}" destId="{FCD4C7AF-5E88-4367-ADC4-BA5FBA153C6B}" srcOrd="3" destOrd="0" presId="urn:microsoft.com/office/officeart/2018/2/layout/IconVerticalSolidList"/>
    <dgm:cxn modelId="{245BFA98-23E5-454E-B528-543AD8146B72}" type="presParOf" srcId="{015ABCCC-7181-41F5-83C4-028F51E070E7}" destId="{DC4BC9FD-7102-48A9-98E0-A7501BBE005D}" srcOrd="4" destOrd="0" presId="urn:microsoft.com/office/officeart/2018/2/layout/IconVerticalSolidList"/>
    <dgm:cxn modelId="{A5265FB9-AB11-49F1-9E06-29CE2E06BB34}" type="presParOf" srcId="{1BCF3158-965F-433B-BA2C-B3EF858D0037}" destId="{CCE8FD5D-CE23-4BC0-B8EB-4EF5BD7BD73E}" srcOrd="1" destOrd="0" presId="urn:microsoft.com/office/officeart/2018/2/layout/IconVerticalSolidList"/>
    <dgm:cxn modelId="{2BB52907-C34F-44DA-8495-642361CD8E1A}" type="presParOf" srcId="{1BCF3158-965F-433B-BA2C-B3EF858D0037}" destId="{E210D70F-72E8-4005-A63C-EF5F55B738BE}" srcOrd="2" destOrd="0" presId="urn:microsoft.com/office/officeart/2018/2/layout/IconVerticalSolidList"/>
    <dgm:cxn modelId="{D7960189-66EB-4940-8A65-56AF715A861B}" type="presParOf" srcId="{E210D70F-72E8-4005-A63C-EF5F55B738BE}" destId="{FDC7352A-9505-4E97-86BA-E9DC8427BCC4}" srcOrd="0" destOrd="0" presId="urn:microsoft.com/office/officeart/2018/2/layout/IconVerticalSolidList"/>
    <dgm:cxn modelId="{BE670918-485B-45FE-8879-044242040ED3}" type="presParOf" srcId="{E210D70F-72E8-4005-A63C-EF5F55B738BE}" destId="{9D632964-7300-4D22-8409-D478CD27ED13}" srcOrd="1" destOrd="0" presId="urn:microsoft.com/office/officeart/2018/2/layout/IconVerticalSolidList"/>
    <dgm:cxn modelId="{DAB9D273-B258-432B-8820-A732DB44B8DC}" type="presParOf" srcId="{E210D70F-72E8-4005-A63C-EF5F55B738BE}" destId="{7A2CF53D-D8C6-4BC9-9F5B-C67C3BDD885C}" srcOrd="2" destOrd="0" presId="urn:microsoft.com/office/officeart/2018/2/layout/IconVerticalSolidList"/>
    <dgm:cxn modelId="{774ED185-A281-4F8E-8081-6D304D98C049}" type="presParOf" srcId="{E210D70F-72E8-4005-A63C-EF5F55B738BE}" destId="{F7E4B5D2-3311-40CB-A28C-39162B213EDB}" srcOrd="3" destOrd="0" presId="urn:microsoft.com/office/officeart/2018/2/layout/IconVerticalSolidList"/>
    <dgm:cxn modelId="{95A4F9BD-A124-4D3B-B6D5-19185BF904C1}" type="presParOf" srcId="{E210D70F-72E8-4005-A63C-EF5F55B738BE}" destId="{D4FEB57F-5863-4B53-90AE-BA8C7BE49F3F}" srcOrd="4" destOrd="0" presId="urn:microsoft.com/office/officeart/2018/2/layout/IconVerticalSolidList"/>
    <dgm:cxn modelId="{13CBF1C4-BCFE-40EF-B0A8-C870ADDF4926}" type="presParOf" srcId="{1BCF3158-965F-433B-BA2C-B3EF858D0037}" destId="{DD72C028-7D1B-4021-8B78-7E42CADF5338}" srcOrd="3" destOrd="0" presId="urn:microsoft.com/office/officeart/2018/2/layout/IconVerticalSolidList"/>
    <dgm:cxn modelId="{A2C74116-7653-416B-BDED-96F3617820AC}" type="presParOf" srcId="{1BCF3158-965F-433B-BA2C-B3EF858D0037}" destId="{1923ACE6-4C09-4A9E-844D-54866C2C427A}" srcOrd="4" destOrd="0" presId="urn:microsoft.com/office/officeart/2018/2/layout/IconVerticalSolidList"/>
    <dgm:cxn modelId="{AC6B9946-47A6-491A-BD46-2EDE1D81D01A}" type="presParOf" srcId="{1923ACE6-4C09-4A9E-844D-54866C2C427A}" destId="{6F02F92E-7BBA-4983-BFD7-857CFABF19DF}" srcOrd="0" destOrd="0" presId="urn:microsoft.com/office/officeart/2018/2/layout/IconVerticalSolidList"/>
    <dgm:cxn modelId="{FC651996-CF12-471E-A358-411DE76C9E24}" type="presParOf" srcId="{1923ACE6-4C09-4A9E-844D-54866C2C427A}" destId="{5DA89865-3DFD-4F9F-A0E6-7B1E9D775AA4}" srcOrd="1" destOrd="0" presId="urn:microsoft.com/office/officeart/2018/2/layout/IconVerticalSolidList"/>
    <dgm:cxn modelId="{9F1323E9-9AE0-4AA9-8167-D9C86B913B3C}" type="presParOf" srcId="{1923ACE6-4C09-4A9E-844D-54866C2C427A}" destId="{319559BC-3ECA-4E7F-9789-E13E0E9E149C}" srcOrd="2" destOrd="0" presId="urn:microsoft.com/office/officeart/2018/2/layout/IconVerticalSolidList"/>
    <dgm:cxn modelId="{DB88FEE8-2C5F-47FD-AAA5-A8029790CB8E}" type="presParOf" srcId="{1923ACE6-4C09-4A9E-844D-54866C2C427A}" destId="{8D07E02C-8213-42AD-B717-DE4489D69B6F}" srcOrd="3" destOrd="0" presId="urn:microsoft.com/office/officeart/2018/2/layout/IconVerticalSolidList"/>
    <dgm:cxn modelId="{AE6A2DF7-3555-4477-92BD-797F3C6FAB47}" type="presParOf" srcId="{1923ACE6-4C09-4A9E-844D-54866C2C427A}" destId="{8BD75C95-BC7B-4A9E-A7B3-87AF0A3001FD}"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18E204-15A3-4BE3-A8AE-CA5102421810}" type="doc">
      <dgm:prSet loTypeId="urn:microsoft.com/office/officeart/2005/8/layout/default" loCatId="list" qsTypeId="urn:microsoft.com/office/officeart/2005/8/quickstyle/simple5" qsCatId="simple" csTypeId="urn:microsoft.com/office/officeart/2005/8/colors/accent3_2" csCatId="accent3" phldr="1"/>
      <dgm:spPr/>
      <dgm:t>
        <a:bodyPr/>
        <a:lstStyle/>
        <a:p>
          <a:endParaRPr lang="en-US"/>
        </a:p>
      </dgm:t>
    </dgm:pt>
    <dgm:pt modelId="{7F579AF8-EC49-474F-AFB9-68F91232B562}">
      <dgm:prSet/>
      <dgm:spPr>
        <a:solidFill>
          <a:srgbClr val="FF9E1B"/>
        </a:solidFill>
      </dgm:spPr>
      <dgm:t>
        <a:bodyPr/>
        <a:lstStyle/>
        <a:p>
          <a:r>
            <a:rPr lang="en-US"/>
            <a:t>Motivation</a:t>
          </a:r>
        </a:p>
      </dgm:t>
    </dgm:pt>
    <dgm:pt modelId="{EDAB216D-DA8D-4739-AACC-598A72F8CB65}" type="parTrans" cxnId="{E1CB6582-4FAA-47E4-A6E5-5A5A6CC52B59}">
      <dgm:prSet/>
      <dgm:spPr/>
      <dgm:t>
        <a:bodyPr/>
        <a:lstStyle/>
        <a:p>
          <a:endParaRPr lang="en-US"/>
        </a:p>
      </dgm:t>
    </dgm:pt>
    <dgm:pt modelId="{26F1A0B6-91F3-4B2D-9DD3-187CF357BEC3}" type="sibTrans" cxnId="{E1CB6582-4FAA-47E4-A6E5-5A5A6CC52B59}">
      <dgm:prSet/>
      <dgm:spPr/>
      <dgm:t>
        <a:bodyPr/>
        <a:lstStyle/>
        <a:p>
          <a:endParaRPr lang="en-US"/>
        </a:p>
      </dgm:t>
    </dgm:pt>
    <dgm:pt modelId="{BBD9362A-D1DF-4873-8BA7-AB34A44F7A92}">
      <dgm:prSet/>
      <dgm:spPr>
        <a:solidFill>
          <a:srgbClr val="FF9E1B"/>
        </a:solidFill>
      </dgm:spPr>
      <dgm:t>
        <a:bodyPr/>
        <a:lstStyle/>
        <a:p>
          <a:r>
            <a:rPr lang="en-US" dirty="0"/>
            <a:t>Self-efficacy</a:t>
          </a:r>
        </a:p>
      </dgm:t>
    </dgm:pt>
    <dgm:pt modelId="{9017ED43-4A78-470F-B7FB-772BB8105895}" type="parTrans" cxnId="{F6AE027B-6209-4231-A390-DB22850ACA0E}">
      <dgm:prSet/>
      <dgm:spPr/>
      <dgm:t>
        <a:bodyPr/>
        <a:lstStyle/>
        <a:p>
          <a:endParaRPr lang="en-US"/>
        </a:p>
      </dgm:t>
    </dgm:pt>
    <dgm:pt modelId="{B751E406-B824-4F13-A247-BB35E17FC69D}" type="sibTrans" cxnId="{F6AE027B-6209-4231-A390-DB22850ACA0E}">
      <dgm:prSet/>
      <dgm:spPr/>
      <dgm:t>
        <a:bodyPr/>
        <a:lstStyle/>
        <a:p>
          <a:endParaRPr lang="en-US"/>
        </a:p>
      </dgm:t>
    </dgm:pt>
    <dgm:pt modelId="{BE189E1F-2675-4262-B790-3626F5EA46AA}">
      <dgm:prSet/>
      <dgm:spPr>
        <a:solidFill>
          <a:srgbClr val="FF9E1B"/>
        </a:solidFill>
      </dgm:spPr>
      <dgm:t>
        <a:bodyPr/>
        <a:lstStyle/>
        <a:p>
          <a:r>
            <a:rPr lang="en-US"/>
            <a:t>Smoking &amp; quitting history</a:t>
          </a:r>
        </a:p>
      </dgm:t>
    </dgm:pt>
    <dgm:pt modelId="{0F022A49-E480-464C-9B93-27194C8B917A}" type="parTrans" cxnId="{7533F1B9-2EE1-4754-8981-86CBE9295575}">
      <dgm:prSet/>
      <dgm:spPr/>
      <dgm:t>
        <a:bodyPr/>
        <a:lstStyle/>
        <a:p>
          <a:endParaRPr lang="en-US"/>
        </a:p>
      </dgm:t>
    </dgm:pt>
    <dgm:pt modelId="{4CC93B49-60B8-441A-B448-BB79C6D39BD2}" type="sibTrans" cxnId="{7533F1B9-2EE1-4754-8981-86CBE9295575}">
      <dgm:prSet/>
      <dgm:spPr/>
      <dgm:t>
        <a:bodyPr/>
        <a:lstStyle/>
        <a:p>
          <a:endParaRPr lang="en-US"/>
        </a:p>
      </dgm:t>
    </dgm:pt>
    <dgm:pt modelId="{CF77DBA2-7C87-470F-BE02-AB87C875184A}">
      <dgm:prSet/>
      <dgm:spPr>
        <a:solidFill>
          <a:srgbClr val="FF9E1B"/>
        </a:solidFill>
      </dgm:spPr>
      <dgm:t>
        <a:bodyPr/>
        <a:lstStyle/>
        <a:p>
          <a:r>
            <a:rPr lang="en-US"/>
            <a:t>Environmental considerations</a:t>
          </a:r>
        </a:p>
      </dgm:t>
    </dgm:pt>
    <dgm:pt modelId="{9B41902F-C565-4730-B77C-4B44CA92F0D6}" type="parTrans" cxnId="{F46FF24B-CA3A-41FC-9309-6D83BF02F0AA}">
      <dgm:prSet/>
      <dgm:spPr/>
      <dgm:t>
        <a:bodyPr/>
        <a:lstStyle/>
        <a:p>
          <a:endParaRPr lang="en-US"/>
        </a:p>
      </dgm:t>
    </dgm:pt>
    <dgm:pt modelId="{0E02B28F-264B-4520-9FD8-DA355102F07F}" type="sibTrans" cxnId="{F46FF24B-CA3A-41FC-9309-6D83BF02F0AA}">
      <dgm:prSet/>
      <dgm:spPr/>
      <dgm:t>
        <a:bodyPr/>
        <a:lstStyle/>
        <a:p>
          <a:endParaRPr lang="en-US"/>
        </a:p>
      </dgm:t>
    </dgm:pt>
    <dgm:pt modelId="{A0003658-F0B5-4774-A587-C4F7F219997A}">
      <dgm:prSet/>
      <dgm:spPr>
        <a:solidFill>
          <a:srgbClr val="FF9E1B"/>
        </a:solidFill>
      </dgm:spPr>
      <dgm:t>
        <a:bodyPr/>
        <a:lstStyle/>
        <a:p>
          <a:r>
            <a:rPr lang="en-US" dirty="0"/>
            <a:t>Treatment overview &amp; rationale</a:t>
          </a:r>
        </a:p>
      </dgm:t>
    </dgm:pt>
    <dgm:pt modelId="{C17250EE-4703-458B-938F-4A296EDB7B33}" type="parTrans" cxnId="{D8FE2AAC-5AF8-4720-85A3-62A614EEC2C2}">
      <dgm:prSet/>
      <dgm:spPr/>
      <dgm:t>
        <a:bodyPr/>
        <a:lstStyle/>
        <a:p>
          <a:endParaRPr lang="en-US"/>
        </a:p>
      </dgm:t>
    </dgm:pt>
    <dgm:pt modelId="{9A86022D-865B-4F85-8B19-D6F737A6F8B6}" type="sibTrans" cxnId="{D8FE2AAC-5AF8-4720-85A3-62A614EEC2C2}">
      <dgm:prSet/>
      <dgm:spPr/>
      <dgm:t>
        <a:bodyPr/>
        <a:lstStyle/>
        <a:p>
          <a:endParaRPr lang="en-US"/>
        </a:p>
      </dgm:t>
    </dgm:pt>
    <dgm:pt modelId="{812CC595-CDE5-4754-98A1-FC6DA846ECF7}">
      <dgm:prSet/>
      <dgm:spPr>
        <a:solidFill>
          <a:srgbClr val="FF9E1B"/>
        </a:solidFill>
      </dgm:spPr>
      <dgm:t>
        <a:bodyPr/>
        <a:lstStyle/>
        <a:p>
          <a:r>
            <a:rPr lang="en-US"/>
            <a:t>Health considerations </a:t>
          </a:r>
        </a:p>
      </dgm:t>
    </dgm:pt>
    <dgm:pt modelId="{690073D6-7E1F-4F68-A407-F9A820347AC0}" type="parTrans" cxnId="{6ED377C9-F630-4D45-9A12-F3FC2586650F}">
      <dgm:prSet/>
      <dgm:spPr/>
      <dgm:t>
        <a:bodyPr/>
        <a:lstStyle/>
        <a:p>
          <a:endParaRPr lang="en-US"/>
        </a:p>
      </dgm:t>
    </dgm:pt>
    <dgm:pt modelId="{82E2D641-B63E-43BD-9961-C2C5CF3F5D0D}" type="sibTrans" cxnId="{6ED377C9-F630-4D45-9A12-F3FC2586650F}">
      <dgm:prSet/>
      <dgm:spPr/>
      <dgm:t>
        <a:bodyPr/>
        <a:lstStyle/>
        <a:p>
          <a:endParaRPr lang="en-US"/>
        </a:p>
      </dgm:t>
    </dgm:pt>
    <dgm:pt modelId="{048C2962-BE4F-4E4E-BA52-B8A952E21C56}">
      <dgm:prSet/>
      <dgm:spPr>
        <a:solidFill>
          <a:srgbClr val="FF9E1B"/>
        </a:solidFill>
      </dgm:spPr>
      <dgm:t>
        <a:bodyPr/>
        <a:lstStyle/>
        <a:p>
          <a:r>
            <a:rPr lang="en-US" dirty="0"/>
            <a:t>Quitting methods </a:t>
          </a:r>
        </a:p>
      </dgm:t>
    </dgm:pt>
    <dgm:pt modelId="{F5230A7D-2A05-4C39-8C48-890B1880B133}" type="parTrans" cxnId="{EE732D9D-F5D2-45DA-8192-35F90440D98A}">
      <dgm:prSet/>
      <dgm:spPr/>
      <dgm:t>
        <a:bodyPr/>
        <a:lstStyle/>
        <a:p>
          <a:endParaRPr lang="en-US"/>
        </a:p>
      </dgm:t>
    </dgm:pt>
    <dgm:pt modelId="{B32F3DBD-5BB5-4D0D-A4EE-60B71E40B35F}" type="sibTrans" cxnId="{EE732D9D-F5D2-45DA-8192-35F90440D98A}">
      <dgm:prSet/>
      <dgm:spPr/>
      <dgm:t>
        <a:bodyPr/>
        <a:lstStyle/>
        <a:p>
          <a:endParaRPr lang="en-US"/>
        </a:p>
      </dgm:t>
    </dgm:pt>
    <dgm:pt modelId="{A2346A37-8875-4727-BEB6-D8EA25D30C43}">
      <dgm:prSet/>
      <dgm:spPr>
        <a:solidFill>
          <a:srgbClr val="FF9E1B"/>
        </a:solidFill>
      </dgm:spPr>
      <dgm:t>
        <a:bodyPr/>
        <a:lstStyle/>
        <a:p>
          <a:r>
            <a:rPr lang="en-US"/>
            <a:t>Self-image</a:t>
          </a:r>
        </a:p>
      </dgm:t>
    </dgm:pt>
    <dgm:pt modelId="{70FFE329-717A-4D51-B18A-1F2A1BDDA936}" type="parTrans" cxnId="{06D9FC56-535C-40F8-B0B6-61F11754BA1B}">
      <dgm:prSet/>
      <dgm:spPr/>
      <dgm:t>
        <a:bodyPr/>
        <a:lstStyle/>
        <a:p>
          <a:endParaRPr lang="en-US"/>
        </a:p>
      </dgm:t>
    </dgm:pt>
    <dgm:pt modelId="{FD12BB55-A60C-40B5-B67E-93A65F3D9AF1}" type="sibTrans" cxnId="{06D9FC56-535C-40F8-B0B6-61F11754BA1B}">
      <dgm:prSet/>
      <dgm:spPr/>
      <dgm:t>
        <a:bodyPr/>
        <a:lstStyle/>
        <a:p>
          <a:endParaRPr lang="en-US"/>
        </a:p>
      </dgm:t>
    </dgm:pt>
    <dgm:pt modelId="{2BB116B4-5F60-4B83-B2FB-67CCE144A36B}" type="pres">
      <dgm:prSet presAssocID="{9518E204-15A3-4BE3-A8AE-CA5102421810}" presName="diagram" presStyleCnt="0">
        <dgm:presLayoutVars>
          <dgm:dir/>
          <dgm:resizeHandles val="exact"/>
        </dgm:presLayoutVars>
      </dgm:prSet>
      <dgm:spPr/>
    </dgm:pt>
    <dgm:pt modelId="{3C92166B-464B-4976-9320-1EB531251321}" type="pres">
      <dgm:prSet presAssocID="{7F579AF8-EC49-474F-AFB9-68F91232B562}" presName="node" presStyleLbl="node1" presStyleIdx="0" presStyleCnt="8">
        <dgm:presLayoutVars>
          <dgm:bulletEnabled val="1"/>
        </dgm:presLayoutVars>
      </dgm:prSet>
      <dgm:spPr/>
    </dgm:pt>
    <dgm:pt modelId="{BBF8A308-4F8C-4C27-9E61-0259775ADDAA}" type="pres">
      <dgm:prSet presAssocID="{26F1A0B6-91F3-4B2D-9DD3-187CF357BEC3}" presName="sibTrans" presStyleCnt="0"/>
      <dgm:spPr/>
    </dgm:pt>
    <dgm:pt modelId="{D421AE67-3C0F-4C77-8D22-7A983986EB04}" type="pres">
      <dgm:prSet presAssocID="{BBD9362A-D1DF-4873-8BA7-AB34A44F7A92}" presName="node" presStyleLbl="node1" presStyleIdx="1" presStyleCnt="8">
        <dgm:presLayoutVars>
          <dgm:bulletEnabled val="1"/>
        </dgm:presLayoutVars>
      </dgm:prSet>
      <dgm:spPr/>
    </dgm:pt>
    <dgm:pt modelId="{9C15DF11-3B92-4C20-9EC7-B6344FA59E03}" type="pres">
      <dgm:prSet presAssocID="{B751E406-B824-4F13-A247-BB35E17FC69D}" presName="sibTrans" presStyleCnt="0"/>
      <dgm:spPr/>
    </dgm:pt>
    <dgm:pt modelId="{CF942B5E-1594-430E-A081-982AA0A51376}" type="pres">
      <dgm:prSet presAssocID="{BE189E1F-2675-4262-B790-3626F5EA46AA}" presName="node" presStyleLbl="node1" presStyleIdx="2" presStyleCnt="8">
        <dgm:presLayoutVars>
          <dgm:bulletEnabled val="1"/>
        </dgm:presLayoutVars>
      </dgm:prSet>
      <dgm:spPr/>
    </dgm:pt>
    <dgm:pt modelId="{DB948872-9B33-4B97-A6A5-D922E236CDAB}" type="pres">
      <dgm:prSet presAssocID="{4CC93B49-60B8-441A-B448-BB79C6D39BD2}" presName="sibTrans" presStyleCnt="0"/>
      <dgm:spPr/>
    </dgm:pt>
    <dgm:pt modelId="{7D773AB9-0D8F-4BF6-B173-64F99F24F804}" type="pres">
      <dgm:prSet presAssocID="{CF77DBA2-7C87-470F-BE02-AB87C875184A}" presName="node" presStyleLbl="node1" presStyleIdx="3" presStyleCnt="8">
        <dgm:presLayoutVars>
          <dgm:bulletEnabled val="1"/>
        </dgm:presLayoutVars>
      </dgm:prSet>
      <dgm:spPr/>
    </dgm:pt>
    <dgm:pt modelId="{727AAD3E-C32C-4EED-A1CB-BC1CA4E91B15}" type="pres">
      <dgm:prSet presAssocID="{0E02B28F-264B-4520-9FD8-DA355102F07F}" presName="sibTrans" presStyleCnt="0"/>
      <dgm:spPr/>
    </dgm:pt>
    <dgm:pt modelId="{61CA4ED9-BBE0-4810-A423-473C846C6A64}" type="pres">
      <dgm:prSet presAssocID="{A0003658-F0B5-4774-A587-C4F7F219997A}" presName="node" presStyleLbl="node1" presStyleIdx="4" presStyleCnt="8">
        <dgm:presLayoutVars>
          <dgm:bulletEnabled val="1"/>
        </dgm:presLayoutVars>
      </dgm:prSet>
      <dgm:spPr/>
    </dgm:pt>
    <dgm:pt modelId="{64B8F442-0E84-4A40-818E-63E9D29547E5}" type="pres">
      <dgm:prSet presAssocID="{9A86022D-865B-4F85-8B19-D6F737A6F8B6}" presName="sibTrans" presStyleCnt="0"/>
      <dgm:spPr/>
    </dgm:pt>
    <dgm:pt modelId="{13D4BA00-802B-419C-B760-EA7669F316B6}" type="pres">
      <dgm:prSet presAssocID="{812CC595-CDE5-4754-98A1-FC6DA846ECF7}" presName="node" presStyleLbl="node1" presStyleIdx="5" presStyleCnt="8">
        <dgm:presLayoutVars>
          <dgm:bulletEnabled val="1"/>
        </dgm:presLayoutVars>
      </dgm:prSet>
      <dgm:spPr/>
    </dgm:pt>
    <dgm:pt modelId="{6F627D06-E674-4BDE-A74A-17B1AD0AA658}" type="pres">
      <dgm:prSet presAssocID="{82E2D641-B63E-43BD-9961-C2C5CF3F5D0D}" presName="sibTrans" presStyleCnt="0"/>
      <dgm:spPr/>
    </dgm:pt>
    <dgm:pt modelId="{23AF7775-9C0C-40D8-9946-847E1BDF3346}" type="pres">
      <dgm:prSet presAssocID="{048C2962-BE4F-4E4E-BA52-B8A952E21C56}" presName="node" presStyleLbl="node1" presStyleIdx="6" presStyleCnt="8">
        <dgm:presLayoutVars>
          <dgm:bulletEnabled val="1"/>
        </dgm:presLayoutVars>
      </dgm:prSet>
      <dgm:spPr/>
    </dgm:pt>
    <dgm:pt modelId="{ADDB644F-A104-4C39-88B5-FBD088815ED6}" type="pres">
      <dgm:prSet presAssocID="{B32F3DBD-5BB5-4D0D-A4EE-60B71E40B35F}" presName="sibTrans" presStyleCnt="0"/>
      <dgm:spPr/>
    </dgm:pt>
    <dgm:pt modelId="{155196AC-5992-4718-9575-89D3F69F7CE2}" type="pres">
      <dgm:prSet presAssocID="{A2346A37-8875-4727-BEB6-D8EA25D30C43}" presName="node" presStyleLbl="node1" presStyleIdx="7" presStyleCnt="8">
        <dgm:presLayoutVars>
          <dgm:bulletEnabled val="1"/>
        </dgm:presLayoutVars>
      </dgm:prSet>
      <dgm:spPr/>
    </dgm:pt>
  </dgm:ptLst>
  <dgm:cxnLst>
    <dgm:cxn modelId="{5A8FB102-7360-4D52-997C-FA822FB21E7E}" type="presOf" srcId="{7F579AF8-EC49-474F-AFB9-68F91232B562}" destId="{3C92166B-464B-4976-9320-1EB531251321}" srcOrd="0" destOrd="0" presId="urn:microsoft.com/office/officeart/2005/8/layout/default"/>
    <dgm:cxn modelId="{7748D210-8AAA-4DA6-9AF7-19B8EA0D162A}" type="presOf" srcId="{812CC595-CDE5-4754-98A1-FC6DA846ECF7}" destId="{13D4BA00-802B-419C-B760-EA7669F316B6}" srcOrd="0" destOrd="0" presId="urn:microsoft.com/office/officeart/2005/8/layout/default"/>
    <dgm:cxn modelId="{DDEC5912-141F-4234-99BA-5D476DB5911F}" type="presOf" srcId="{9518E204-15A3-4BE3-A8AE-CA5102421810}" destId="{2BB116B4-5F60-4B83-B2FB-67CCE144A36B}" srcOrd="0" destOrd="0" presId="urn:microsoft.com/office/officeart/2005/8/layout/default"/>
    <dgm:cxn modelId="{58EFB036-48A2-4134-8C31-D65996BEC34D}" type="presOf" srcId="{048C2962-BE4F-4E4E-BA52-B8A952E21C56}" destId="{23AF7775-9C0C-40D8-9946-847E1BDF3346}" srcOrd="0" destOrd="0" presId="urn:microsoft.com/office/officeart/2005/8/layout/default"/>
    <dgm:cxn modelId="{BD71C545-CED8-45AE-9283-863345527523}" type="presOf" srcId="{A0003658-F0B5-4774-A587-C4F7F219997A}" destId="{61CA4ED9-BBE0-4810-A423-473C846C6A64}" srcOrd="0" destOrd="0" presId="urn:microsoft.com/office/officeart/2005/8/layout/default"/>
    <dgm:cxn modelId="{F46FF24B-CA3A-41FC-9309-6D83BF02F0AA}" srcId="{9518E204-15A3-4BE3-A8AE-CA5102421810}" destId="{CF77DBA2-7C87-470F-BE02-AB87C875184A}" srcOrd="3" destOrd="0" parTransId="{9B41902F-C565-4730-B77C-4B44CA92F0D6}" sibTransId="{0E02B28F-264B-4520-9FD8-DA355102F07F}"/>
    <dgm:cxn modelId="{06D9FC56-535C-40F8-B0B6-61F11754BA1B}" srcId="{9518E204-15A3-4BE3-A8AE-CA5102421810}" destId="{A2346A37-8875-4727-BEB6-D8EA25D30C43}" srcOrd="7" destOrd="0" parTransId="{70FFE329-717A-4D51-B18A-1F2A1BDDA936}" sibTransId="{FD12BB55-A60C-40B5-B67E-93A65F3D9AF1}"/>
    <dgm:cxn modelId="{F6AE027B-6209-4231-A390-DB22850ACA0E}" srcId="{9518E204-15A3-4BE3-A8AE-CA5102421810}" destId="{BBD9362A-D1DF-4873-8BA7-AB34A44F7A92}" srcOrd="1" destOrd="0" parTransId="{9017ED43-4A78-470F-B7FB-772BB8105895}" sibTransId="{B751E406-B824-4F13-A247-BB35E17FC69D}"/>
    <dgm:cxn modelId="{E1CB6582-4FAA-47E4-A6E5-5A5A6CC52B59}" srcId="{9518E204-15A3-4BE3-A8AE-CA5102421810}" destId="{7F579AF8-EC49-474F-AFB9-68F91232B562}" srcOrd="0" destOrd="0" parTransId="{EDAB216D-DA8D-4739-AACC-598A72F8CB65}" sibTransId="{26F1A0B6-91F3-4B2D-9DD3-187CF357BEC3}"/>
    <dgm:cxn modelId="{3303108F-37FB-4835-AF8B-16FD74759B87}" type="presOf" srcId="{BE189E1F-2675-4262-B790-3626F5EA46AA}" destId="{CF942B5E-1594-430E-A081-982AA0A51376}" srcOrd="0" destOrd="0" presId="urn:microsoft.com/office/officeart/2005/8/layout/default"/>
    <dgm:cxn modelId="{EE732D9D-F5D2-45DA-8192-35F90440D98A}" srcId="{9518E204-15A3-4BE3-A8AE-CA5102421810}" destId="{048C2962-BE4F-4E4E-BA52-B8A952E21C56}" srcOrd="6" destOrd="0" parTransId="{F5230A7D-2A05-4C39-8C48-890B1880B133}" sibTransId="{B32F3DBD-5BB5-4D0D-A4EE-60B71E40B35F}"/>
    <dgm:cxn modelId="{8CDC95A9-DA33-418F-9E5F-93A0268C53AD}" type="presOf" srcId="{A2346A37-8875-4727-BEB6-D8EA25D30C43}" destId="{155196AC-5992-4718-9575-89D3F69F7CE2}" srcOrd="0" destOrd="0" presId="urn:microsoft.com/office/officeart/2005/8/layout/default"/>
    <dgm:cxn modelId="{D8FE2AAC-5AF8-4720-85A3-62A614EEC2C2}" srcId="{9518E204-15A3-4BE3-A8AE-CA5102421810}" destId="{A0003658-F0B5-4774-A587-C4F7F219997A}" srcOrd="4" destOrd="0" parTransId="{C17250EE-4703-458B-938F-4A296EDB7B33}" sibTransId="{9A86022D-865B-4F85-8B19-D6F737A6F8B6}"/>
    <dgm:cxn modelId="{7533F1B9-2EE1-4754-8981-86CBE9295575}" srcId="{9518E204-15A3-4BE3-A8AE-CA5102421810}" destId="{BE189E1F-2675-4262-B790-3626F5EA46AA}" srcOrd="2" destOrd="0" parTransId="{0F022A49-E480-464C-9B93-27194C8B917A}" sibTransId="{4CC93B49-60B8-441A-B448-BB79C6D39BD2}"/>
    <dgm:cxn modelId="{6ED377C9-F630-4D45-9A12-F3FC2586650F}" srcId="{9518E204-15A3-4BE3-A8AE-CA5102421810}" destId="{812CC595-CDE5-4754-98A1-FC6DA846ECF7}" srcOrd="5" destOrd="0" parTransId="{690073D6-7E1F-4F68-A407-F9A820347AC0}" sibTransId="{82E2D641-B63E-43BD-9961-C2C5CF3F5D0D}"/>
    <dgm:cxn modelId="{053240EE-083D-4421-B5F3-06B49D5BD945}" type="presOf" srcId="{CF77DBA2-7C87-470F-BE02-AB87C875184A}" destId="{7D773AB9-0D8F-4BF6-B173-64F99F24F804}" srcOrd="0" destOrd="0" presId="urn:microsoft.com/office/officeart/2005/8/layout/default"/>
    <dgm:cxn modelId="{CF3ABCF7-02D8-4AAE-A932-1A4AF58918C5}" type="presOf" srcId="{BBD9362A-D1DF-4873-8BA7-AB34A44F7A92}" destId="{D421AE67-3C0F-4C77-8D22-7A983986EB04}" srcOrd="0" destOrd="0" presId="urn:microsoft.com/office/officeart/2005/8/layout/default"/>
    <dgm:cxn modelId="{B80C8A2B-D294-4BE2-A0C7-D99672C194DD}" type="presParOf" srcId="{2BB116B4-5F60-4B83-B2FB-67CCE144A36B}" destId="{3C92166B-464B-4976-9320-1EB531251321}" srcOrd="0" destOrd="0" presId="urn:microsoft.com/office/officeart/2005/8/layout/default"/>
    <dgm:cxn modelId="{EFB34D4F-4FB4-475D-87C2-4C0A78D0A052}" type="presParOf" srcId="{2BB116B4-5F60-4B83-B2FB-67CCE144A36B}" destId="{BBF8A308-4F8C-4C27-9E61-0259775ADDAA}" srcOrd="1" destOrd="0" presId="urn:microsoft.com/office/officeart/2005/8/layout/default"/>
    <dgm:cxn modelId="{FCFA503D-1D96-429C-812B-D99088D125C7}" type="presParOf" srcId="{2BB116B4-5F60-4B83-B2FB-67CCE144A36B}" destId="{D421AE67-3C0F-4C77-8D22-7A983986EB04}" srcOrd="2" destOrd="0" presId="urn:microsoft.com/office/officeart/2005/8/layout/default"/>
    <dgm:cxn modelId="{D9AAB58A-ED8E-4056-BEAB-C34EB4D77C87}" type="presParOf" srcId="{2BB116B4-5F60-4B83-B2FB-67CCE144A36B}" destId="{9C15DF11-3B92-4C20-9EC7-B6344FA59E03}" srcOrd="3" destOrd="0" presId="urn:microsoft.com/office/officeart/2005/8/layout/default"/>
    <dgm:cxn modelId="{C76FB5A3-A748-4A7D-801C-04918168AC50}" type="presParOf" srcId="{2BB116B4-5F60-4B83-B2FB-67CCE144A36B}" destId="{CF942B5E-1594-430E-A081-982AA0A51376}" srcOrd="4" destOrd="0" presId="urn:microsoft.com/office/officeart/2005/8/layout/default"/>
    <dgm:cxn modelId="{CE7DC412-02B4-4743-B522-8267A50AC1E3}" type="presParOf" srcId="{2BB116B4-5F60-4B83-B2FB-67CCE144A36B}" destId="{DB948872-9B33-4B97-A6A5-D922E236CDAB}" srcOrd="5" destOrd="0" presId="urn:microsoft.com/office/officeart/2005/8/layout/default"/>
    <dgm:cxn modelId="{D8F0B6EA-ACC4-4569-A973-736AF6C0B855}" type="presParOf" srcId="{2BB116B4-5F60-4B83-B2FB-67CCE144A36B}" destId="{7D773AB9-0D8F-4BF6-B173-64F99F24F804}" srcOrd="6" destOrd="0" presId="urn:microsoft.com/office/officeart/2005/8/layout/default"/>
    <dgm:cxn modelId="{D437EBA3-E34A-4B52-83CC-D205EFDDCD33}" type="presParOf" srcId="{2BB116B4-5F60-4B83-B2FB-67CCE144A36B}" destId="{727AAD3E-C32C-4EED-A1CB-BC1CA4E91B15}" srcOrd="7" destOrd="0" presId="urn:microsoft.com/office/officeart/2005/8/layout/default"/>
    <dgm:cxn modelId="{095A90F3-FA58-4634-8E2E-EC5379FFB7E5}" type="presParOf" srcId="{2BB116B4-5F60-4B83-B2FB-67CCE144A36B}" destId="{61CA4ED9-BBE0-4810-A423-473C846C6A64}" srcOrd="8" destOrd="0" presId="urn:microsoft.com/office/officeart/2005/8/layout/default"/>
    <dgm:cxn modelId="{A1F13075-54D0-4144-B5B6-EBEA4E48C71E}" type="presParOf" srcId="{2BB116B4-5F60-4B83-B2FB-67CCE144A36B}" destId="{64B8F442-0E84-4A40-818E-63E9D29547E5}" srcOrd="9" destOrd="0" presId="urn:microsoft.com/office/officeart/2005/8/layout/default"/>
    <dgm:cxn modelId="{42C4EF01-A794-4153-A333-126BA1C9D365}" type="presParOf" srcId="{2BB116B4-5F60-4B83-B2FB-67CCE144A36B}" destId="{13D4BA00-802B-419C-B760-EA7669F316B6}" srcOrd="10" destOrd="0" presId="urn:microsoft.com/office/officeart/2005/8/layout/default"/>
    <dgm:cxn modelId="{F290C7CE-833F-410B-83BE-424E0BB02054}" type="presParOf" srcId="{2BB116B4-5F60-4B83-B2FB-67CCE144A36B}" destId="{6F627D06-E674-4BDE-A74A-17B1AD0AA658}" srcOrd="11" destOrd="0" presId="urn:microsoft.com/office/officeart/2005/8/layout/default"/>
    <dgm:cxn modelId="{C041099E-9B3A-4CD2-B9D4-E19F0C839813}" type="presParOf" srcId="{2BB116B4-5F60-4B83-B2FB-67CCE144A36B}" destId="{23AF7775-9C0C-40D8-9946-847E1BDF3346}" srcOrd="12" destOrd="0" presId="urn:microsoft.com/office/officeart/2005/8/layout/default"/>
    <dgm:cxn modelId="{6587D09B-7223-4958-B0BB-C82108F77376}" type="presParOf" srcId="{2BB116B4-5F60-4B83-B2FB-67CCE144A36B}" destId="{ADDB644F-A104-4C39-88B5-FBD088815ED6}" srcOrd="13" destOrd="0" presId="urn:microsoft.com/office/officeart/2005/8/layout/default"/>
    <dgm:cxn modelId="{D6D1BC94-8E8D-473E-8DC8-7FF68AD4A225}" type="presParOf" srcId="{2BB116B4-5F60-4B83-B2FB-67CCE144A36B}" destId="{155196AC-5992-4718-9575-89D3F69F7CE2}" srcOrd="14"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94D61D-BCA4-4E59-9F43-E3698AFEDEB9}" type="doc">
      <dgm:prSet loTypeId="urn:microsoft.com/office/officeart/2005/8/layout/vList5" loCatId="list" qsTypeId="urn:microsoft.com/office/officeart/2005/8/quickstyle/simple4" qsCatId="simple" csTypeId="urn:microsoft.com/office/officeart/2005/8/colors/accent1_2" csCatId="accent1" phldr="1"/>
      <dgm:spPr/>
      <dgm:t>
        <a:bodyPr/>
        <a:lstStyle/>
        <a:p>
          <a:endParaRPr lang="en-US"/>
        </a:p>
      </dgm:t>
    </dgm:pt>
    <dgm:pt modelId="{0F59FB4F-2420-4776-85BA-4C702824F241}">
      <dgm:prSet/>
      <dgm:spPr>
        <a:solidFill>
          <a:srgbClr val="FF9E1B"/>
        </a:solidFill>
      </dgm:spPr>
      <dgm:t>
        <a:bodyPr/>
        <a:lstStyle/>
        <a:p>
          <a:r>
            <a:rPr lang="en-US" dirty="0">
              <a:latin typeface="F37 Jagger" panose="00000500000000000000" pitchFamily="50" charset="0"/>
            </a:rPr>
            <a:t>Documentation </a:t>
          </a:r>
        </a:p>
      </dgm:t>
    </dgm:pt>
    <dgm:pt modelId="{A8B10036-73FB-46E5-BF18-35A23AD1BB05}" type="parTrans" cxnId="{98424020-CB06-4556-A06D-D352FBFB6024}">
      <dgm:prSet/>
      <dgm:spPr/>
      <dgm:t>
        <a:bodyPr/>
        <a:lstStyle/>
        <a:p>
          <a:endParaRPr lang="en-US"/>
        </a:p>
      </dgm:t>
    </dgm:pt>
    <dgm:pt modelId="{0428FC55-0D86-49A1-B459-5ED156BAF8A8}" type="sibTrans" cxnId="{98424020-CB06-4556-A06D-D352FBFB6024}">
      <dgm:prSet/>
      <dgm:spPr/>
      <dgm:t>
        <a:bodyPr/>
        <a:lstStyle/>
        <a:p>
          <a:endParaRPr lang="en-US"/>
        </a:p>
      </dgm:t>
    </dgm:pt>
    <dgm:pt modelId="{92811436-A525-449D-8290-DE0947CABBD3}">
      <dgm:prSet/>
      <dgm:spPr>
        <a:solidFill>
          <a:srgbClr val="092B49">
            <a:alpha val="80000"/>
          </a:srgbClr>
        </a:solidFill>
        <a:ln>
          <a:noFill/>
        </a:ln>
      </dgm:spPr>
      <dgm:t>
        <a:bodyPr/>
        <a:lstStyle/>
        <a:p>
          <a:pPr marL="457200"/>
          <a:r>
            <a:rPr lang="en-US" dirty="0">
              <a:solidFill>
                <a:schemeClr val="bg1"/>
              </a:solidFill>
            </a:rPr>
            <a:t>Smoking Status</a:t>
          </a:r>
        </a:p>
      </dgm:t>
    </dgm:pt>
    <dgm:pt modelId="{BCDBCCF8-898B-4DAA-B975-8F3A12D8AE02}" type="parTrans" cxnId="{4DCDA81A-DE63-46A1-A411-FEABEBA66875}">
      <dgm:prSet/>
      <dgm:spPr/>
      <dgm:t>
        <a:bodyPr/>
        <a:lstStyle/>
        <a:p>
          <a:endParaRPr lang="en-US"/>
        </a:p>
      </dgm:t>
    </dgm:pt>
    <dgm:pt modelId="{D9FFE4AB-C7B6-4703-8AD0-7185A0840980}" type="sibTrans" cxnId="{4DCDA81A-DE63-46A1-A411-FEABEBA66875}">
      <dgm:prSet/>
      <dgm:spPr/>
      <dgm:t>
        <a:bodyPr/>
        <a:lstStyle/>
        <a:p>
          <a:endParaRPr lang="en-US"/>
        </a:p>
      </dgm:t>
    </dgm:pt>
    <dgm:pt modelId="{786D7544-B6A4-4329-A254-8E4B85ECFF51}">
      <dgm:prSet/>
      <dgm:spPr>
        <a:solidFill>
          <a:srgbClr val="FF9E1B"/>
        </a:solidFill>
      </dgm:spPr>
      <dgm:t>
        <a:bodyPr/>
        <a:lstStyle/>
        <a:p>
          <a:r>
            <a:rPr lang="en-US" dirty="0">
              <a:latin typeface="F37 Jagger" panose="00000500000000000000" pitchFamily="50" charset="0"/>
            </a:rPr>
            <a:t>Reduce provider burden </a:t>
          </a:r>
        </a:p>
      </dgm:t>
    </dgm:pt>
    <dgm:pt modelId="{28B5D4AE-96FE-4BD9-BAD9-140AF6D8E2E9}" type="parTrans" cxnId="{F4C81B94-E4DA-412E-BEFC-4D7A089629EC}">
      <dgm:prSet/>
      <dgm:spPr/>
      <dgm:t>
        <a:bodyPr/>
        <a:lstStyle/>
        <a:p>
          <a:endParaRPr lang="en-US"/>
        </a:p>
      </dgm:t>
    </dgm:pt>
    <dgm:pt modelId="{54DA6777-BF6A-41E6-93C2-468D665DB586}" type="sibTrans" cxnId="{F4C81B94-E4DA-412E-BEFC-4D7A089629EC}">
      <dgm:prSet/>
      <dgm:spPr/>
      <dgm:t>
        <a:bodyPr/>
        <a:lstStyle/>
        <a:p>
          <a:endParaRPr lang="en-US"/>
        </a:p>
      </dgm:t>
    </dgm:pt>
    <dgm:pt modelId="{208EF8DD-1CFE-472D-9AD7-F3775DDF77BB}">
      <dgm:prSet/>
      <dgm:spPr>
        <a:solidFill>
          <a:srgbClr val="092B49">
            <a:alpha val="80000"/>
          </a:srgbClr>
        </a:solidFill>
        <a:ln>
          <a:noFill/>
        </a:ln>
      </dgm:spPr>
      <dgm:t>
        <a:bodyPr/>
        <a:lstStyle/>
        <a:p>
          <a:pPr marL="457200"/>
          <a:r>
            <a:rPr lang="en-US" dirty="0">
              <a:solidFill>
                <a:schemeClr val="bg1"/>
              </a:solidFill>
            </a:rPr>
            <a:t>Off-load work to “experts” </a:t>
          </a:r>
        </a:p>
      </dgm:t>
    </dgm:pt>
    <dgm:pt modelId="{088D7955-36F3-4487-A410-FBBE952F7947}" type="parTrans" cxnId="{D250D9EC-411C-4E87-96AA-215A0A1D8374}">
      <dgm:prSet/>
      <dgm:spPr/>
      <dgm:t>
        <a:bodyPr/>
        <a:lstStyle/>
        <a:p>
          <a:endParaRPr lang="en-US"/>
        </a:p>
      </dgm:t>
    </dgm:pt>
    <dgm:pt modelId="{4EC80B3B-D78D-4153-B47D-2092E99EE60C}" type="sibTrans" cxnId="{D250D9EC-411C-4E87-96AA-215A0A1D8374}">
      <dgm:prSet/>
      <dgm:spPr/>
      <dgm:t>
        <a:bodyPr/>
        <a:lstStyle/>
        <a:p>
          <a:endParaRPr lang="en-US"/>
        </a:p>
      </dgm:t>
    </dgm:pt>
    <dgm:pt modelId="{FE8F0B36-346F-40AA-A548-322043EC1411}">
      <dgm:prSet/>
      <dgm:spPr>
        <a:solidFill>
          <a:srgbClr val="092B49">
            <a:alpha val="80000"/>
          </a:srgbClr>
        </a:solidFill>
        <a:ln>
          <a:noFill/>
        </a:ln>
      </dgm:spPr>
      <dgm:t>
        <a:bodyPr/>
        <a:lstStyle/>
        <a:p>
          <a:pPr marL="457200"/>
          <a:r>
            <a:rPr lang="en-US" dirty="0">
              <a:solidFill>
                <a:schemeClr val="bg1"/>
              </a:solidFill>
            </a:rPr>
            <a:t>Patients will get the message that staff want to help them quit.</a:t>
          </a:r>
        </a:p>
      </dgm:t>
    </dgm:pt>
    <dgm:pt modelId="{0551075D-D447-4766-87D4-98C40A4B7DDC}" type="parTrans" cxnId="{BBD924AD-85AF-41A8-AC02-CAC75AC8F10B}">
      <dgm:prSet/>
      <dgm:spPr/>
      <dgm:t>
        <a:bodyPr/>
        <a:lstStyle/>
        <a:p>
          <a:endParaRPr lang="en-US"/>
        </a:p>
      </dgm:t>
    </dgm:pt>
    <dgm:pt modelId="{A311CC63-C6D3-4CAB-A012-87CEA8A956CD}" type="sibTrans" cxnId="{BBD924AD-85AF-41A8-AC02-CAC75AC8F10B}">
      <dgm:prSet/>
      <dgm:spPr/>
      <dgm:t>
        <a:bodyPr/>
        <a:lstStyle/>
        <a:p>
          <a:endParaRPr lang="en-US"/>
        </a:p>
      </dgm:t>
    </dgm:pt>
    <dgm:pt modelId="{0BEC386B-BD8B-40AB-95DE-E541E60DE93A}">
      <dgm:prSet/>
      <dgm:spPr>
        <a:solidFill>
          <a:srgbClr val="FF9E1B"/>
        </a:solidFill>
      </dgm:spPr>
      <dgm:t>
        <a:bodyPr/>
        <a:lstStyle/>
        <a:p>
          <a:r>
            <a:rPr lang="en-US" dirty="0">
              <a:latin typeface="F37 Jagger" panose="00000500000000000000" pitchFamily="50" charset="0"/>
            </a:rPr>
            <a:t>Reach</a:t>
          </a:r>
        </a:p>
      </dgm:t>
    </dgm:pt>
    <dgm:pt modelId="{A64477D4-B199-495E-AF6A-FE3224C5A101}" type="parTrans" cxnId="{A3A5538C-9B4B-46E0-B5EC-EC039B9DE88A}">
      <dgm:prSet/>
      <dgm:spPr/>
      <dgm:t>
        <a:bodyPr/>
        <a:lstStyle/>
        <a:p>
          <a:endParaRPr lang="en-US"/>
        </a:p>
      </dgm:t>
    </dgm:pt>
    <dgm:pt modelId="{541CFB6C-A225-44AE-8BFD-8CE9EDBFF594}" type="sibTrans" cxnId="{A3A5538C-9B4B-46E0-B5EC-EC039B9DE88A}">
      <dgm:prSet/>
      <dgm:spPr/>
      <dgm:t>
        <a:bodyPr/>
        <a:lstStyle/>
        <a:p>
          <a:endParaRPr lang="en-US"/>
        </a:p>
      </dgm:t>
    </dgm:pt>
    <dgm:pt modelId="{2F2DB65F-DF01-46C3-AE9E-8749C21ACD80}">
      <dgm:prSet/>
      <dgm:spPr>
        <a:solidFill>
          <a:srgbClr val="092B49">
            <a:alpha val="80000"/>
          </a:srgbClr>
        </a:solidFill>
        <a:ln>
          <a:noFill/>
        </a:ln>
      </dgm:spPr>
      <dgm:t>
        <a:bodyPr/>
        <a:lstStyle/>
        <a:p>
          <a:pPr marL="320040"/>
          <a:r>
            <a:rPr lang="en-US" dirty="0">
              <a:solidFill>
                <a:schemeClr val="bg1"/>
              </a:solidFill>
            </a:rPr>
            <a:t>High risk populations with high tobacco rates that are often served by community clinics </a:t>
          </a:r>
        </a:p>
      </dgm:t>
    </dgm:pt>
    <dgm:pt modelId="{C96831C7-6C24-4067-995F-54D2D58E55CF}" type="parTrans" cxnId="{AC63F783-D988-4A3D-A9FA-77C4910526B0}">
      <dgm:prSet/>
      <dgm:spPr/>
      <dgm:t>
        <a:bodyPr/>
        <a:lstStyle/>
        <a:p>
          <a:endParaRPr lang="en-US"/>
        </a:p>
      </dgm:t>
    </dgm:pt>
    <dgm:pt modelId="{85067439-B40E-4EF7-BC75-F91C501E1383}" type="sibTrans" cxnId="{AC63F783-D988-4A3D-A9FA-77C4910526B0}">
      <dgm:prSet/>
      <dgm:spPr/>
      <dgm:t>
        <a:bodyPr/>
        <a:lstStyle/>
        <a:p>
          <a:endParaRPr lang="en-US"/>
        </a:p>
      </dgm:t>
    </dgm:pt>
    <dgm:pt modelId="{BB33746F-F7C8-4786-B555-DB49C15143D5}">
      <dgm:prSet/>
      <dgm:spPr>
        <a:solidFill>
          <a:srgbClr val="FF9E1B"/>
        </a:solidFill>
      </dgm:spPr>
      <dgm:t>
        <a:bodyPr/>
        <a:lstStyle/>
        <a:p>
          <a:r>
            <a:rPr lang="en-US" dirty="0">
              <a:latin typeface="F37 Jagger" panose="00000500000000000000" pitchFamily="50" charset="0"/>
            </a:rPr>
            <a:t>Consistent with AAFP recommended tobacco practices</a:t>
          </a:r>
        </a:p>
      </dgm:t>
    </dgm:pt>
    <dgm:pt modelId="{E073508A-4740-45DE-ABC0-8384A38CE61D}" type="parTrans" cxnId="{77A8B437-64B0-44E5-AB59-D74946B4960B}">
      <dgm:prSet/>
      <dgm:spPr/>
      <dgm:t>
        <a:bodyPr/>
        <a:lstStyle/>
        <a:p>
          <a:endParaRPr lang="en-US"/>
        </a:p>
      </dgm:t>
    </dgm:pt>
    <dgm:pt modelId="{11E218A2-C8C4-4342-831A-6A8558E02455}" type="sibTrans" cxnId="{77A8B437-64B0-44E5-AB59-D74946B4960B}">
      <dgm:prSet/>
      <dgm:spPr/>
      <dgm:t>
        <a:bodyPr/>
        <a:lstStyle/>
        <a:p>
          <a:endParaRPr lang="en-US"/>
        </a:p>
      </dgm:t>
    </dgm:pt>
    <dgm:pt modelId="{A1CB9F4C-7F0E-4336-BDDB-090AAC44CA42}">
      <dgm:prSet/>
      <dgm:spPr>
        <a:solidFill>
          <a:srgbClr val="092B49">
            <a:alpha val="80000"/>
          </a:srgbClr>
        </a:solidFill>
        <a:ln>
          <a:noFill/>
        </a:ln>
      </dgm:spPr>
      <dgm:t>
        <a:bodyPr/>
        <a:lstStyle/>
        <a:p>
          <a:pPr marL="457200"/>
          <a:r>
            <a:rPr lang="en-US" dirty="0">
              <a:solidFill>
                <a:schemeClr val="bg1"/>
              </a:solidFill>
            </a:rPr>
            <a:t>Can be incorporated into interventions for behavioral health patients, who have the highest rates of tobacco use</a:t>
          </a:r>
        </a:p>
      </dgm:t>
    </dgm:pt>
    <dgm:pt modelId="{147A2621-1220-4B73-B865-FBD67FFD683C}" type="parTrans" cxnId="{CCE4E1EF-3CE9-4CA7-AFDD-F0355880030E}">
      <dgm:prSet/>
      <dgm:spPr/>
      <dgm:t>
        <a:bodyPr/>
        <a:lstStyle/>
        <a:p>
          <a:endParaRPr lang="en-US"/>
        </a:p>
      </dgm:t>
    </dgm:pt>
    <dgm:pt modelId="{63C3B56B-43DB-48BC-A2AF-D88D2BC0BD40}" type="sibTrans" cxnId="{CCE4E1EF-3CE9-4CA7-AFDD-F0355880030E}">
      <dgm:prSet/>
      <dgm:spPr/>
      <dgm:t>
        <a:bodyPr/>
        <a:lstStyle/>
        <a:p>
          <a:endParaRPr lang="en-US"/>
        </a:p>
      </dgm:t>
    </dgm:pt>
    <dgm:pt modelId="{A1F4F292-8567-4111-B8E5-DED5BDC25D3C}">
      <dgm:prSet/>
      <dgm:spPr>
        <a:solidFill>
          <a:srgbClr val="092B49">
            <a:alpha val="80000"/>
          </a:srgbClr>
        </a:solidFill>
        <a:ln>
          <a:noFill/>
        </a:ln>
      </dgm:spPr>
      <dgm:t>
        <a:bodyPr/>
        <a:lstStyle/>
        <a:p>
          <a:pPr marL="457200"/>
          <a:r>
            <a:rPr lang="en-US" dirty="0">
              <a:solidFill>
                <a:schemeClr val="bg1"/>
              </a:solidFill>
            </a:rPr>
            <a:t>Tobacco Interventions </a:t>
          </a:r>
        </a:p>
      </dgm:t>
    </dgm:pt>
    <dgm:pt modelId="{655F46F0-FD5F-4D09-A04B-DD17B69B3A4D}" type="sibTrans" cxnId="{F1023D85-B5B9-48B8-A059-3102426E4D79}">
      <dgm:prSet/>
      <dgm:spPr/>
      <dgm:t>
        <a:bodyPr/>
        <a:lstStyle/>
        <a:p>
          <a:endParaRPr lang="en-US"/>
        </a:p>
      </dgm:t>
    </dgm:pt>
    <dgm:pt modelId="{C6A22D92-169A-42EB-A9FF-AFFF56C94B4C}" type="parTrans" cxnId="{F1023D85-B5B9-48B8-A059-3102426E4D79}">
      <dgm:prSet/>
      <dgm:spPr/>
      <dgm:t>
        <a:bodyPr/>
        <a:lstStyle/>
        <a:p>
          <a:endParaRPr lang="en-US"/>
        </a:p>
      </dgm:t>
    </dgm:pt>
    <dgm:pt modelId="{78BA29D0-6A24-40A1-B94D-6821622E3105}" type="pres">
      <dgm:prSet presAssocID="{3494D61D-BCA4-4E59-9F43-E3698AFEDEB9}" presName="Name0" presStyleCnt="0">
        <dgm:presLayoutVars>
          <dgm:dir/>
          <dgm:animLvl val="lvl"/>
          <dgm:resizeHandles val="exact"/>
        </dgm:presLayoutVars>
      </dgm:prSet>
      <dgm:spPr/>
    </dgm:pt>
    <dgm:pt modelId="{911AEA34-26AB-4236-A5C3-0A5BFE080965}" type="pres">
      <dgm:prSet presAssocID="{0F59FB4F-2420-4776-85BA-4C702824F241}" presName="linNode" presStyleCnt="0"/>
      <dgm:spPr/>
    </dgm:pt>
    <dgm:pt modelId="{E14DF248-F865-43C0-9CF5-5474CD86EC4C}" type="pres">
      <dgm:prSet presAssocID="{0F59FB4F-2420-4776-85BA-4C702824F241}" presName="parentText" presStyleLbl="node1" presStyleIdx="0" presStyleCnt="4">
        <dgm:presLayoutVars>
          <dgm:chMax val="1"/>
          <dgm:bulletEnabled val="1"/>
        </dgm:presLayoutVars>
      </dgm:prSet>
      <dgm:spPr/>
    </dgm:pt>
    <dgm:pt modelId="{ADA46DD0-9BB9-4C33-B4D0-6A5D2B0C42CD}" type="pres">
      <dgm:prSet presAssocID="{0F59FB4F-2420-4776-85BA-4C702824F241}" presName="descendantText" presStyleLbl="alignAccFollowNode1" presStyleIdx="0" presStyleCnt="4">
        <dgm:presLayoutVars>
          <dgm:bulletEnabled val="1"/>
        </dgm:presLayoutVars>
      </dgm:prSet>
      <dgm:spPr/>
    </dgm:pt>
    <dgm:pt modelId="{5AA3F0A4-CE6F-4EFB-AE88-9C7135C41CC2}" type="pres">
      <dgm:prSet presAssocID="{0428FC55-0D86-49A1-B459-5ED156BAF8A8}" presName="sp" presStyleCnt="0"/>
      <dgm:spPr/>
    </dgm:pt>
    <dgm:pt modelId="{FDCE662A-29BD-4F90-94AC-33A1412667AE}" type="pres">
      <dgm:prSet presAssocID="{786D7544-B6A4-4329-A254-8E4B85ECFF51}" presName="linNode" presStyleCnt="0"/>
      <dgm:spPr/>
    </dgm:pt>
    <dgm:pt modelId="{61798AA3-AC79-49F5-96EF-7D4B1A6F717F}" type="pres">
      <dgm:prSet presAssocID="{786D7544-B6A4-4329-A254-8E4B85ECFF51}" presName="parentText" presStyleLbl="node1" presStyleIdx="1" presStyleCnt="4">
        <dgm:presLayoutVars>
          <dgm:chMax val="1"/>
          <dgm:bulletEnabled val="1"/>
        </dgm:presLayoutVars>
      </dgm:prSet>
      <dgm:spPr/>
    </dgm:pt>
    <dgm:pt modelId="{17480A3D-0DB3-4C0C-A98E-1AAD9D6AF1D2}" type="pres">
      <dgm:prSet presAssocID="{786D7544-B6A4-4329-A254-8E4B85ECFF51}" presName="descendantText" presStyleLbl="alignAccFollowNode1" presStyleIdx="1" presStyleCnt="4">
        <dgm:presLayoutVars>
          <dgm:bulletEnabled val="1"/>
        </dgm:presLayoutVars>
      </dgm:prSet>
      <dgm:spPr/>
    </dgm:pt>
    <dgm:pt modelId="{2843A5AE-1779-4C79-81D4-0B75FEB95E6A}" type="pres">
      <dgm:prSet presAssocID="{54DA6777-BF6A-41E6-93C2-468D665DB586}" presName="sp" presStyleCnt="0"/>
      <dgm:spPr/>
    </dgm:pt>
    <dgm:pt modelId="{BFFFE75D-00A0-4312-BF4E-56E35927B650}" type="pres">
      <dgm:prSet presAssocID="{0BEC386B-BD8B-40AB-95DE-E541E60DE93A}" presName="linNode" presStyleCnt="0"/>
      <dgm:spPr/>
    </dgm:pt>
    <dgm:pt modelId="{371DDA88-42E1-4F79-8591-C182EE25D205}" type="pres">
      <dgm:prSet presAssocID="{0BEC386B-BD8B-40AB-95DE-E541E60DE93A}" presName="parentText" presStyleLbl="node1" presStyleIdx="2" presStyleCnt="4">
        <dgm:presLayoutVars>
          <dgm:chMax val="1"/>
          <dgm:bulletEnabled val="1"/>
        </dgm:presLayoutVars>
      </dgm:prSet>
      <dgm:spPr/>
    </dgm:pt>
    <dgm:pt modelId="{58052792-6F89-4C94-AC8A-7FF835956F16}" type="pres">
      <dgm:prSet presAssocID="{0BEC386B-BD8B-40AB-95DE-E541E60DE93A}" presName="descendantText" presStyleLbl="alignAccFollowNode1" presStyleIdx="2" presStyleCnt="4">
        <dgm:presLayoutVars>
          <dgm:bulletEnabled val="1"/>
        </dgm:presLayoutVars>
      </dgm:prSet>
      <dgm:spPr/>
    </dgm:pt>
    <dgm:pt modelId="{3F551D16-36C0-4D15-9A7E-D39B1C890A26}" type="pres">
      <dgm:prSet presAssocID="{541CFB6C-A225-44AE-8BFD-8CE9EDBFF594}" presName="sp" presStyleCnt="0"/>
      <dgm:spPr/>
    </dgm:pt>
    <dgm:pt modelId="{8A169847-E702-419C-99B8-B937BEEBF270}" type="pres">
      <dgm:prSet presAssocID="{BB33746F-F7C8-4786-B555-DB49C15143D5}" presName="linNode" presStyleCnt="0"/>
      <dgm:spPr/>
    </dgm:pt>
    <dgm:pt modelId="{4AD7D9F6-9FDE-49A4-AB66-332AECA22346}" type="pres">
      <dgm:prSet presAssocID="{BB33746F-F7C8-4786-B555-DB49C15143D5}" presName="parentText" presStyleLbl="node1" presStyleIdx="3" presStyleCnt="4">
        <dgm:presLayoutVars>
          <dgm:chMax val="1"/>
          <dgm:bulletEnabled val="1"/>
        </dgm:presLayoutVars>
      </dgm:prSet>
      <dgm:spPr/>
    </dgm:pt>
    <dgm:pt modelId="{9422196C-5E5D-47F0-BECB-361176C209F9}" type="pres">
      <dgm:prSet presAssocID="{BB33746F-F7C8-4786-B555-DB49C15143D5}" presName="descendantText" presStyleLbl="alignAccFollowNode1" presStyleIdx="3" presStyleCnt="4">
        <dgm:presLayoutVars>
          <dgm:bulletEnabled val="1"/>
        </dgm:presLayoutVars>
      </dgm:prSet>
      <dgm:spPr/>
    </dgm:pt>
  </dgm:ptLst>
  <dgm:cxnLst>
    <dgm:cxn modelId="{56E42A03-D35C-420A-A0A6-DC8169AE3446}" type="presOf" srcId="{FE8F0B36-346F-40AA-A548-322043EC1411}" destId="{17480A3D-0DB3-4C0C-A98E-1AAD9D6AF1D2}" srcOrd="0" destOrd="1" presId="urn:microsoft.com/office/officeart/2005/8/layout/vList5"/>
    <dgm:cxn modelId="{F2D9970D-3A59-4370-B19A-5842996E496E}" type="presOf" srcId="{2F2DB65F-DF01-46C3-AE9E-8749C21ACD80}" destId="{58052792-6F89-4C94-AC8A-7FF835956F16}" srcOrd="0" destOrd="0" presId="urn:microsoft.com/office/officeart/2005/8/layout/vList5"/>
    <dgm:cxn modelId="{ED61D612-BB6E-4AFD-A461-FEEFEE85C136}" type="presOf" srcId="{A1F4F292-8567-4111-B8E5-DED5BDC25D3C}" destId="{ADA46DD0-9BB9-4C33-B4D0-6A5D2B0C42CD}" srcOrd="0" destOrd="1" presId="urn:microsoft.com/office/officeart/2005/8/layout/vList5"/>
    <dgm:cxn modelId="{4DCDA81A-DE63-46A1-A411-FEABEBA66875}" srcId="{0F59FB4F-2420-4776-85BA-4C702824F241}" destId="{92811436-A525-449D-8290-DE0947CABBD3}" srcOrd="0" destOrd="0" parTransId="{BCDBCCF8-898B-4DAA-B975-8F3A12D8AE02}" sibTransId="{D9FFE4AB-C7B6-4703-8AD0-7185A0840980}"/>
    <dgm:cxn modelId="{98424020-CB06-4556-A06D-D352FBFB6024}" srcId="{3494D61D-BCA4-4E59-9F43-E3698AFEDEB9}" destId="{0F59FB4F-2420-4776-85BA-4C702824F241}" srcOrd="0" destOrd="0" parTransId="{A8B10036-73FB-46E5-BF18-35A23AD1BB05}" sibTransId="{0428FC55-0D86-49A1-B459-5ED156BAF8A8}"/>
    <dgm:cxn modelId="{CAB9752A-89EE-4EAF-8372-09D31DDE1F41}" type="presOf" srcId="{BB33746F-F7C8-4786-B555-DB49C15143D5}" destId="{4AD7D9F6-9FDE-49A4-AB66-332AECA22346}" srcOrd="0" destOrd="0" presId="urn:microsoft.com/office/officeart/2005/8/layout/vList5"/>
    <dgm:cxn modelId="{77A8B437-64B0-44E5-AB59-D74946B4960B}" srcId="{3494D61D-BCA4-4E59-9F43-E3698AFEDEB9}" destId="{BB33746F-F7C8-4786-B555-DB49C15143D5}" srcOrd="3" destOrd="0" parTransId="{E073508A-4740-45DE-ABC0-8384A38CE61D}" sibTransId="{11E218A2-C8C4-4342-831A-6A8558E02455}"/>
    <dgm:cxn modelId="{97C7FD65-5694-4F5D-A47A-A7FFE94CCB6B}" type="presOf" srcId="{786D7544-B6A4-4329-A254-8E4B85ECFF51}" destId="{61798AA3-AC79-49F5-96EF-7D4B1A6F717F}" srcOrd="0" destOrd="0" presId="urn:microsoft.com/office/officeart/2005/8/layout/vList5"/>
    <dgm:cxn modelId="{7272B657-5323-41E6-86E3-593AB8473A88}" type="presOf" srcId="{3494D61D-BCA4-4E59-9F43-E3698AFEDEB9}" destId="{78BA29D0-6A24-40A1-B94D-6821622E3105}" srcOrd="0" destOrd="0" presId="urn:microsoft.com/office/officeart/2005/8/layout/vList5"/>
    <dgm:cxn modelId="{AC63F783-D988-4A3D-A9FA-77C4910526B0}" srcId="{0BEC386B-BD8B-40AB-95DE-E541E60DE93A}" destId="{2F2DB65F-DF01-46C3-AE9E-8749C21ACD80}" srcOrd="0" destOrd="0" parTransId="{C96831C7-6C24-4067-995F-54D2D58E55CF}" sibTransId="{85067439-B40E-4EF7-BC75-F91C501E1383}"/>
    <dgm:cxn modelId="{F1023D85-B5B9-48B8-A059-3102426E4D79}" srcId="{0F59FB4F-2420-4776-85BA-4C702824F241}" destId="{A1F4F292-8567-4111-B8E5-DED5BDC25D3C}" srcOrd="1" destOrd="0" parTransId="{C6A22D92-169A-42EB-A9FF-AFFF56C94B4C}" sibTransId="{655F46F0-FD5F-4D09-A04B-DD17B69B3A4D}"/>
    <dgm:cxn modelId="{23D79E88-4892-40AA-9637-374766E760FF}" type="presOf" srcId="{0BEC386B-BD8B-40AB-95DE-E541E60DE93A}" destId="{371DDA88-42E1-4F79-8591-C182EE25D205}" srcOrd="0" destOrd="0" presId="urn:microsoft.com/office/officeart/2005/8/layout/vList5"/>
    <dgm:cxn modelId="{A3A5538C-9B4B-46E0-B5EC-EC039B9DE88A}" srcId="{3494D61D-BCA4-4E59-9F43-E3698AFEDEB9}" destId="{0BEC386B-BD8B-40AB-95DE-E541E60DE93A}" srcOrd="2" destOrd="0" parTransId="{A64477D4-B199-495E-AF6A-FE3224C5A101}" sibTransId="{541CFB6C-A225-44AE-8BFD-8CE9EDBFF594}"/>
    <dgm:cxn modelId="{344BA88C-6F0E-4EAF-8CAE-7FB5FE6335DC}" type="presOf" srcId="{0F59FB4F-2420-4776-85BA-4C702824F241}" destId="{E14DF248-F865-43C0-9CF5-5474CD86EC4C}" srcOrd="0" destOrd="0" presId="urn:microsoft.com/office/officeart/2005/8/layout/vList5"/>
    <dgm:cxn modelId="{F4C81B94-E4DA-412E-BEFC-4D7A089629EC}" srcId="{3494D61D-BCA4-4E59-9F43-E3698AFEDEB9}" destId="{786D7544-B6A4-4329-A254-8E4B85ECFF51}" srcOrd="1" destOrd="0" parTransId="{28B5D4AE-96FE-4BD9-BAD9-140AF6D8E2E9}" sibTransId="{54DA6777-BF6A-41E6-93C2-468D665DB586}"/>
    <dgm:cxn modelId="{BBD924AD-85AF-41A8-AC02-CAC75AC8F10B}" srcId="{786D7544-B6A4-4329-A254-8E4B85ECFF51}" destId="{FE8F0B36-346F-40AA-A548-322043EC1411}" srcOrd="1" destOrd="0" parTransId="{0551075D-D447-4766-87D4-98C40A4B7DDC}" sibTransId="{A311CC63-C6D3-4CAB-A012-87CEA8A956CD}"/>
    <dgm:cxn modelId="{3082F1E6-3249-4E0E-93DB-C623C701CA17}" type="presOf" srcId="{A1CB9F4C-7F0E-4336-BDDB-090AAC44CA42}" destId="{9422196C-5E5D-47F0-BECB-361176C209F9}" srcOrd="0" destOrd="0" presId="urn:microsoft.com/office/officeart/2005/8/layout/vList5"/>
    <dgm:cxn modelId="{2B727AEC-E88A-40F4-A9CF-40CCD4EFD5DB}" type="presOf" srcId="{208EF8DD-1CFE-472D-9AD7-F3775DDF77BB}" destId="{17480A3D-0DB3-4C0C-A98E-1AAD9D6AF1D2}" srcOrd="0" destOrd="0" presId="urn:microsoft.com/office/officeart/2005/8/layout/vList5"/>
    <dgm:cxn modelId="{D250D9EC-411C-4E87-96AA-215A0A1D8374}" srcId="{786D7544-B6A4-4329-A254-8E4B85ECFF51}" destId="{208EF8DD-1CFE-472D-9AD7-F3775DDF77BB}" srcOrd="0" destOrd="0" parTransId="{088D7955-36F3-4487-A410-FBBE952F7947}" sibTransId="{4EC80B3B-D78D-4153-B47D-2092E99EE60C}"/>
    <dgm:cxn modelId="{CCE4E1EF-3CE9-4CA7-AFDD-F0355880030E}" srcId="{BB33746F-F7C8-4786-B555-DB49C15143D5}" destId="{A1CB9F4C-7F0E-4336-BDDB-090AAC44CA42}" srcOrd="0" destOrd="0" parTransId="{147A2621-1220-4B73-B865-FBD67FFD683C}" sibTransId="{63C3B56B-43DB-48BC-A2AF-D88D2BC0BD40}"/>
    <dgm:cxn modelId="{079BD2F7-8A3B-4F76-8556-422A5F485145}" type="presOf" srcId="{92811436-A525-449D-8290-DE0947CABBD3}" destId="{ADA46DD0-9BB9-4C33-B4D0-6A5D2B0C42CD}" srcOrd="0" destOrd="0" presId="urn:microsoft.com/office/officeart/2005/8/layout/vList5"/>
    <dgm:cxn modelId="{4F96D342-60DD-46CE-842D-B74AE3ECD31E}" type="presParOf" srcId="{78BA29D0-6A24-40A1-B94D-6821622E3105}" destId="{911AEA34-26AB-4236-A5C3-0A5BFE080965}" srcOrd="0" destOrd="0" presId="urn:microsoft.com/office/officeart/2005/8/layout/vList5"/>
    <dgm:cxn modelId="{6A781E90-7B61-443A-A796-A30A91213F77}" type="presParOf" srcId="{911AEA34-26AB-4236-A5C3-0A5BFE080965}" destId="{E14DF248-F865-43C0-9CF5-5474CD86EC4C}" srcOrd="0" destOrd="0" presId="urn:microsoft.com/office/officeart/2005/8/layout/vList5"/>
    <dgm:cxn modelId="{C4A7188B-4A8C-4F99-B132-8BA000FAFD73}" type="presParOf" srcId="{911AEA34-26AB-4236-A5C3-0A5BFE080965}" destId="{ADA46DD0-9BB9-4C33-B4D0-6A5D2B0C42CD}" srcOrd="1" destOrd="0" presId="urn:microsoft.com/office/officeart/2005/8/layout/vList5"/>
    <dgm:cxn modelId="{614760E6-1937-4377-AB47-C123F6713E5C}" type="presParOf" srcId="{78BA29D0-6A24-40A1-B94D-6821622E3105}" destId="{5AA3F0A4-CE6F-4EFB-AE88-9C7135C41CC2}" srcOrd="1" destOrd="0" presId="urn:microsoft.com/office/officeart/2005/8/layout/vList5"/>
    <dgm:cxn modelId="{7220E8E6-046A-472F-9263-07809ECC6EEA}" type="presParOf" srcId="{78BA29D0-6A24-40A1-B94D-6821622E3105}" destId="{FDCE662A-29BD-4F90-94AC-33A1412667AE}" srcOrd="2" destOrd="0" presId="urn:microsoft.com/office/officeart/2005/8/layout/vList5"/>
    <dgm:cxn modelId="{AB05F41F-193C-4A34-81B1-BFE220ADB819}" type="presParOf" srcId="{FDCE662A-29BD-4F90-94AC-33A1412667AE}" destId="{61798AA3-AC79-49F5-96EF-7D4B1A6F717F}" srcOrd="0" destOrd="0" presId="urn:microsoft.com/office/officeart/2005/8/layout/vList5"/>
    <dgm:cxn modelId="{3AF26C84-D832-4F51-AE60-D5B4EE8A9BA7}" type="presParOf" srcId="{FDCE662A-29BD-4F90-94AC-33A1412667AE}" destId="{17480A3D-0DB3-4C0C-A98E-1AAD9D6AF1D2}" srcOrd="1" destOrd="0" presId="urn:microsoft.com/office/officeart/2005/8/layout/vList5"/>
    <dgm:cxn modelId="{2BD20DBE-8199-4B06-BCEF-94226AE4F049}" type="presParOf" srcId="{78BA29D0-6A24-40A1-B94D-6821622E3105}" destId="{2843A5AE-1779-4C79-81D4-0B75FEB95E6A}" srcOrd="3" destOrd="0" presId="urn:microsoft.com/office/officeart/2005/8/layout/vList5"/>
    <dgm:cxn modelId="{0A0261F4-6A37-42A1-B5CC-D62080582B06}" type="presParOf" srcId="{78BA29D0-6A24-40A1-B94D-6821622E3105}" destId="{BFFFE75D-00A0-4312-BF4E-56E35927B650}" srcOrd="4" destOrd="0" presId="urn:microsoft.com/office/officeart/2005/8/layout/vList5"/>
    <dgm:cxn modelId="{8B130104-8055-4AD9-82C9-F6FBDF8E08ED}" type="presParOf" srcId="{BFFFE75D-00A0-4312-BF4E-56E35927B650}" destId="{371DDA88-42E1-4F79-8591-C182EE25D205}" srcOrd="0" destOrd="0" presId="urn:microsoft.com/office/officeart/2005/8/layout/vList5"/>
    <dgm:cxn modelId="{4B8D6255-CD14-49C4-9212-DDBF7306310E}" type="presParOf" srcId="{BFFFE75D-00A0-4312-BF4E-56E35927B650}" destId="{58052792-6F89-4C94-AC8A-7FF835956F16}" srcOrd="1" destOrd="0" presId="urn:microsoft.com/office/officeart/2005/8/layout/vList5"/>
    <dgm:cxn modelId="{8AA304B7-3DC5-41FA-8323-0403DE04E04C}" type="presParOf" srcId="{78BA29D0-6A24-40A1-B94D-6821622E3105}" destId="{3F551D16-36C0-4D15-9A7E-D39B1C890A26}" srcOrd="5" destOrd="0" presId="urn:microsoft.com/office/officeart/2005/8/layout/vList5"/>
    <dgm:cxn modelId="{462DE0B5-F5B1-49C0-8246-806BD8B903A8}" type="presParOf" srcId="{78BA29D0-6A24-40A1-B94D-6821622E3105}" destId="{8A169847-E702-419C-99B8-B937BEEBF270}" srcOrd="6" destOrd="0" presId="urn:microsoft.com/office/officeart/2005/8/layout/vList5"/>
    <dgm:cxn modelId="{A24F8A7F-BC61-4C1B-B8E0-B3319C355B1F}" type="presParOf" srcId="{8A169847-E702-419C-99B8-B937BEEBF270}" destId="{4AD7D9F6-9FDE-49A4-AB66-332AECA22346}" srcOrd="0" destOrd="0" presId="urn:microsoft.com/office/officeart/2005/8/layout/vList5"/>
    <dgm:cxn modelId="{639615C2-1B74-4328-9BE3-496181DC5B77}" type="presParOf" srcId="{8A169847-E702-419C-99B8-B937BEEBF270}" destId="{9422196C-5E5D-47F0-BECB-361176C209F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94AC84-D28D-479F-A3B3-73A5567FDACD}">
      <dsp:nvSpPr>
        <dsp:cNvPr id="0" name=""/>
        <dsp:cNvSpPr/>
      </dsp:nvSpPr>
      <dsp:spPr>
        <a:xfrm>
          <a:off x="0" y="0"/>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9353EB7A-E788-4622-B305-11BD12098F06}">
      <dsp:nvSpPr>
        <dsp:cNvPr id="0" name=""/>
        <dsp:cNvSpPr/>
      </dsp:nvSpPr>
      <dsp:spPr>
        <a:xfrm>
          <a:off x="231259" y="173645"/>
          <a:ext cx="420471" cy="4204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D4C7AF-5E88-4367-ADC4-BA5FBA153C6B}">
      <dsp:nvSpPr>
        <dsp:cNvPr id="0" name=""/>
        <dsp:cNvSpPr/>
      </dsp:nvSpPr>
      <dsp:spPr>
        <a:xfrm>
          <a:off x="882990" y="1634"/>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Intake call</a:t>
          </a:r>
        </a:p>
      </dsp:txBody>
      <dsp:txXfrm>
        <a:off x="882990" y="1634"/>
        <a:ext cx="4010485" cy="764493"/>
      </dsp:txXfrm>
    </dsp:sp>
    <dsp:sp modelId="{DC4BC9FD-7102-48A9-98E0-A7501BBE005D}">
      <dsp:nvSpPr>
        <dsp:cNvPr id="0" name=""/>
        <dsp:cNvSpPr/>
      </dsp:nvSpPr>
      <dsp:spPr>
        <a:xfrm>
          <a:off x="4893475" y="1634"/>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solidFill>
                <a:srgbClr val="092B49"/>
              </a:solidFill>
            </a:rPr>
            <a:t>Determine needs, ~6 min. call</a:t>
          </a:r>
        </a:p>
      </dsp:txBody>
      <dsp:txXfrm>
        <a:off x="4893475" y="1634"/>
        <a:ext cx="4017850" cy="764493"/>
      </dsp:txXfrm>
    </dsp:sp>
    <dsp:sp modelId="{FDC7352A-9505-4E97-86BA-E9DC8427BCC4}">
      <dsp:nvSpPr>
        <dsp:cNvPr id="0" name=""/>
        <dsp:cNvSpPr/>
      </dsp:nvSpPr>
      <dsp:spPr>
        <a:xfrm>
          <a:off x="0" y="870719"/>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9D632964-7300-4D22-8409-D478CD27ED13}">
      <dsp:nvSpPr>
        <dsp:cNvPr id="0" name=""/>
        <dsp:cNvSpPr/>
      </dsp:nvSpPr>
      <dsp:spPr>
        <a:xfrm>
          <a:off x="231259" y="1042717"/>
          <a:ext cx="420471" cy="4204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7E4B5D2-3311-40CB-A28C-39162B213EDB}">
      <dsp:nvSpPr>
        <dsp:cNvPr id="0" name=""/>
        <dsp:cNvSpPr/>
      </dsp:nvSpPr>
      <dsp:spPr>
        <a:xfrm>
          <a:off x="882990" y="870696"/>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First counseling session</a:t>
          </a:r>
        </a:p>
      </dsp:txBody>
      <dsp:txXfrm>
        <a:off x="882990" y="870696"/>
        <a:ext cx="4010485" cy="764493"/>
      </dsp:txXfrm>
    </dsp:sp>
    <dsp:sp modelId="{D4FEB57F-5863-4B53-90AE-BA8C7BE49F3F}">
      <dsp:nvSpPr>
        <dsp:cNvPr id="0" name=""/>
        <dsp:cNvSpPr/>
      </dsp:nvSpPr>
      <dsp:spPr>
        <a:xfrm>
          <a:off x="4893475" y="870696"/>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t>Comprehensive, ~30 min. call</a:t>
          </a:r>
        </a:p>
        <a:p>
          <a:pPr marL="0" lvl="0" indent="0" algn="l" defTabSz="533400">
            <a:lnSpc>
              <a:spcPct val="90000"/>
            </a:lnSpc>
            <a:spcBef>
              <a:spcPct val="0"/>
            </a:spcBef>
            <a:spcAft>
              <a:spcPct val="35000"/>
            </a:spcAft>
            <a:buNone/>
          </a:pPr>
          <a:r>
            <a:rPr lang="en-US" sz="1200" kern="1200" dirty="0"/>
            <a:t>Prepare to quit</a:t>
          </a:r>
        </a:p>
        <a:p>
          <a:pPr marL="0" lvl="0" indent="0" algn="l" defTabSz="533400">
            <a:lnSpc>
              <a:spcPct val="90000"/>
            </a:lnSpc>
            <a:spcBef>
              <a:spcPct val="0"/>
            </a:spcBef>
            <a:spcAft>
              <a:spcPct val="35000"/>
            </a:spcAft>
            <a:buNone/>
          </a:pPr>
          <a:r>
            <a:rPr lang="en-US" sz="1200" kern="1200" dirty="0"/>
            <a:t>Set a quit date</a:t>
          </a:r>
        </a:p>
      </dsp:txBody>
      <dsp:txXfrm>
        <a:off x="4893475" y="870696"/>
        <a:ext cx="4017850" cy="764493"/>
      </dsp:txXfrm>
    </dsp:sp>
    <dsp:sp modelId="{6F02F92E-7BBA-4983-BFD7-857CFABF19DF}">
      <dsp:nvSpPr>
        <dsp:cNvPr id="0" name=""/>
        <dsp:cNvSpPr/>
      </dsp:nvSpPr>
      <dsp:spPr>
        <a:xfrm>
          <a:off x="0" y="1759007"/>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5DA89865-3DFD-4F9F-A0E6-7B1E9D775AA4}">
      <dsp:nvSpPr>
        <dsp:cNvPr id="0" name=""/>
        <dsp:cNvSpPr/>
      </dsp:nvSpPr>
      <dsp:spPr>
        <a:xfrm>
          <a:off x="231259" y="1940637"/>
          <a:ext cx="420471" cy="4204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D07E02C-8213-42AD-B717-DE4489D69B6F}">
      <dsp:nvSpPr>
        <dsp:cNvPr id="0" name=""/>
        <dsp:cNvSpPr/>
      </dsp:nvSpPr>
      <dsp:spPr>
        <a:xfrm>
          <a:off x="882990" y="1768609"/>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Follow-up sessions</a:t>
          </a:r>
        </a:p>
      </dsp:txBody>
      <dsp:txXfrm>
        <a:off x="882990" y="1768609"/>
        <a:ext cx="4010485" cy="764493"/>
      </dsp:txXfrm>
    </dsp:sp>
    <dsp:sp modelId="{8BD75C95-BC7B-4A9E-A7B3-87AF0A3001FD}">
      <dsp:nvSpPr>
        <dsp:cNvPr id="0" name=""/>
        <dsp:cNvSpPr/>
      </dsp:nvSpPr>
      <dsp:spPr>
        <a:xfrm>
          <a:off x="4893475" y="1768609"/>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solidFill>
                <a:srgbClr val="092B49"/>
              </a:solidFill>
            </a:rPr>
            <a:t>Up to four ~10 minute calls</a:t>
          </a:r>
        </a:p>
        <a:p>
          <a:pPr marL="0" lvl="0" indent="0" algn="l" defTabSz="533400">
            <a:lnSpc>
              <a:spcPct val="90000"/>
            </a:lnSpc>
            <a:spcBef>
              <a:spcPct val="0"/>
            </a:spcBef>
            <a:spcAft>
              <a:spcPct val="35000"/>
            </a:spcAft>
            <a:buNone/>
          </a:pPr>
          <a:r>
            <a:rPr lang="en-US" sz="1200" kern="1200">
              <a:solidFill>
                <a:srgbClr val="092B49"/>
              </a:solidFill>
            </a:rPr>
            <a:t>Support and accountability</a:t>
          </a:r>
        </a:p>
        <a:p>
          <a:pPr marL="0" lvl="0" indent="0" algn="l" defTabSz="533400">
            <a:lnSpc>
              <a:spcPct val="90000"/>
            </a:lnSpc>
            <a:spcBef>
              <a:spcPct val="0"/>
            </a:spcBef>
            <a:spcAft>
              <a:spcPct val="35000"/>
            </a:spcAft>
            <a:buNone/>
          </a:pPr>
          <a:r>
            <a:rPr lang="en-US" sz="1200" kern="1200" dirty="0">
              <a:solidFill>
                <a:srgbClr val="092B49"/>
              </a:solidFill>
            </a:rPr>
            <a:t>Relapse prevention</a:t>
          </a:r>
        </a:p>
      </dsp:txBody>
      <dsp:txXfrm>
        <a:off x="4893475" y="1768609"/>
        <a:ext cx="4017850" cy="7644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2166B-464B-4976-9320-1EB531251321}">
      <dsp:nvSpPr>
        <dsp:cNvPr id="0" name=""/>
        <dsp:cNvSpPr/>
      </dsp:nvSpPr>
      <dsp:spPr>
        <a:xfrm>
          <a:off x="695059"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Motivation</a:t>
          </a:r>
        </a:p>
      </dsp:txBody>
      <dsp:txXfrm>
        <a:off x="695059" y="352"/>
        <a:ext cx="1532873" cy="919724"/>
      </dsp:txXfrm>
    </dsp:sp>
    <dsp:sp modelId="{D421AE67-3C0F-4C77-8D22-7A983986EB04}">
      <dsp:nvSpPr>
        <dsp:cNvPr id="0" name=""/>
        <dsp:cNvSpPr/>
      </dsp:nvSpPr>
      <dsp:spPr>
        <a:xfrm>
          <a:off x="2381221"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Self-efficacy</a:t>
          </a:r>
        </a:p>
      </dsp:txBody>
      <dsp:txXfrm>
        <a:off x="2381221" y="352"/>
        <a:ext cx="1532873" cy="919724"/>
      </dsp:txXfrm>
    </dsp:sp>
    <dsp:sp modelId="{CF942B5E-1594-430E-A081-982AA0A51376}">
      <dsp:nvSpPr>
        <dsp:cNvPr id="0" name=""/>
        <dsp:cNvSpPr/>
      </dsp:nvSpPr>
      <dsp:spPr>
        <a:xfrm>
          <a:off x="4067382"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Smoking &amp; quitting history</a:t>
          </a:r>
        </a:p>
      </dsp:txBody>
      <dsp:txXfrm>
        <a:off x="4067382" y="352"/>
        <a:ext cx="1532873" cy="919724"/>
      </dsp:txXfrm>
    </dsp:sp>
    <dsp:sp modelId="{7D773AB9-0D8F-4BF6-B173-64F99F24F804}">
      <dsp:nvSpPr>
        <dsp:cNvPr id="0" name=""/>
        <dsp:cNvSpPr/>
      </dsp:nvSpPr>
      <dsp:spPr>
        <a:xfrm>
          <a:off x="5753543"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Environmental considerations</a:t>
          </a:r>
        </a:p>
      </dsp:txBody>
      <dsp:txXfrm>
        <a:off x="5753543" y="352"/>
        <a:ext cx="1532873" cy="919724"/>
      </dsp:txXfrm>
    </dsp:sp>
    <dsp:sp modelId="{61CA4ED9-BBE0-4810-A423-473C846C6A64}">
      <dsp:nvSpPr>
        <dsp:cNvPr id="0" name=""/>
        <dsp:cNvSpPr/>
      </dsp:nvSpPr>
      <dsp:spPr>
        <a:xfrm>
          <a:off x="7439704"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Treatment overview &amp; rationale</a:t>
          </a:r>
        </a:p>
      </dsp:txBody>
      <dsp:txXfrm>
        <a:off x="7439704" y="352"/>
        <a:ext cx="1532873" cy="919724"/>
      </dsp:txXfrm>
    </dsp:sp>
    <dsp:sp modelId="{13D4BA00-802B-419C-B760-EA7669F316B6}">
      <dsp:nvSpPr>
        <dsp:cNvPr id="0" name=""/>
        <dsp:cNvSpPr/>
      </dsp:nvSpPr>
      <dsp:spPr>
        <a:xfrm>
          <a:off x="9125866"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Health considerations </a:t>
          </a:r>
        </a:p>
      </dsp:txBody>
      <dsp:txXfrm>
        <a:off x="9125866" y="352"/>
        <a:ext cx="1532873" cy="919724"/>
      </dsp:txXfrm>
    </dsp:sp>
    <dsp:sp modelId="{23AF7775-9C0C-40D8-9946-847E1BDF3346}">
      <dsp:nvSpPr>
        <dsp:cNvPr id="0" name=""/>
        <dsp:cNvSpPr/>
      </dsp:nvSpPr>
      <dsp:spPr>
        <a:xfrm>
          <a:off x="4067382" y="1073364"/>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Quitting methods </a:t>
          </a:r>
        </a:p>
      </dsp:txBody>
      <dsp:txXfrm>
        <a:off x="4067382" y="1073364"/>
        <a:ext cx="1532873" cy="919724"/>
      </dsp:txXfrm>
    </dsp:sp>
    <dsp:sp modelId="{155196AC-5992-4718-9575-89D3F69F7CE2}">
      <dsp:nvSpPr>
        <dsp:cNvPr id="0" name=""/>
        <dsp:cNvSpPr/>
      </dsp:nvSpPr>
      <dsp:spPr>
        <a:xfrm>
          <a:off x="5753543" y="1073364"/>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Self-image</a:t>
          </a:r>
        </a:p>
      </dsp:txBody>
      <dsp:txXfrm>
        <a:off x="5753543" y="1073364"/>
        <a:ext cx="1532873" cy="9197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A46DD0-9BB9-4C33-B4D0-6A5D2B0C42CD}">
      <dsp:nvSpPr>
        <dsp:cNvPr id="0" name=""/>
        <dsp:cNvSpPr/>
      </dsp:nvSpPr>
      <dsp:spPr>
        <a:xfrm rot="5400000">
          <a:off x="5389212" y="-2207359"/>
          <a:ext cx="837972" cy="5466540"/>
        </a:xfrm>
        <a:prstGeom prst="round2SameRect">
          <a:avLst/>
        </a:prstGeom>
        <a:solidFill>
          <a:srgbClr val="092B49">
            <a:alpha val="80000"/>
          </a:srgb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457200" lvl="1" indent="-114300" algn="l" defTabSz="666750">
            <a:lnSpc>
              <a:spcPct val="90000"/>
            </a:lnSpc>
            <a:spcBef>
              <a:spcPct val="0"/>
            </a:spcBef>
            <a:spcAft>
              <a:spcPct val="15000"/>
            </a:spcAft>
            <a:buChar char="•"/>
          </a:pPr>
          <a:r>
            <a:rPr lang="en-US" sz="1500" kern="1200" dirty="0">
              <a:solidFill>
                <a:schemeClr val="bg1"/>
              </a:solidFill>
            </a:rPr>
            <a:t>Smoking Status</a:t>
          </a:r>
        </a:p>
        <a:p>
          <a:pPr marL="457200" lvl="1" indent="-114300" algn="l" defTabSz="666750">
            <a:lnSpc>
              <a:spcPct val="90000"/>
            </a:lnSpc>
            <a:spcBef>
              <a:spcPct val="0"/>
            </a:spcBef>
            <a:spcAft>
              <a:spcPct val="15000"/>
            </a:spcAft>
            <a:buChar char="•"/>
          </a:pPr>
          <a:r>
            <a:rPr lang="en-US" sz="1500" kern="1200" dirty="0">
              <a:solidFill>
                <a:schemeClr val="bg1"/>
              </a:solidFill>
            </a:rPr>
            <a:t>Tobacco Interventions </a:t>
          </a:r>
        </a:p>
      </dsp:txBody>
      <dsp:txXfrm rot="-5400000">
        <a:off x="3074928" y="147831"/>
        <a:ext cx="5425634" cy="756160"/>
      </dsp:txXfrm>
    </dsp:sp>
    <dsp:sp modelId="{E14DF248-F865-43C0-9CF5-5474CD86EC4C}">
      <dsp:nvSpPr>
        <dsp:cNvPr id="0" name=""/>
        <dsp:cNvSpPr/>
      </dsp:nvSpPr>
      <dsp:spPr>
        <a:xfrm>
          <a:off x="0" y="2177"/>
          <a:ext cx="3074928" cy="1047465"/>
        </a:xfrm>
        <a:prstGeom prst="roundRect">
          <a:avLst/>
        </a:prstGeom>
        <a:solidFill>
          <a:srgbClr val="FF9E1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F37 Jagger" panose="00000500000000000000" pitchFamily="50" charset="0"/>
            </a:rPr>
            <a:t>Documentation </a:t>
          </a:r>
        </a:p>
      </dsp:txBody>
      <dsp:txXfrm>
        <a:off x="51133" y="53310"/>
        <a:ext cx="2972662" cy="945199"/>
      </dsp:txXfrm>
    </dsp:sp>
    <dsp:sp modelId="{17480A3D-0DB3-4C0C-A98E-1AAD9D6AF1D2}">
      <dsp:nvSpPr>
        <dsp:cNvPr id="0" name=""/>
        <dsp:cNvSpPr/>
      </dsp:nvSpPr>
      <dsp:spPr>
        <a:xfrm rot="5400000">
          <a:off x="5389212" y="-1107520"/>
          <a:ext cx="837972" cy="5466540"/>
        </a:xfrm>
        <a:prstGeom prst="round2SameRect">
          <a:avLst/>
        </a:prstGeom>
        <a:solidFill>
          <a:srgbClr val="092B49">
            <a:alpha val="80000"/>
          </a:srgb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457200" lvl="1" indent="-114300" algn="l" defTabSz="666750">
            <a:lnSpc>
              <a:spcPct val="90000"/>
            </a:lnSpc>
            <a:spcBef>
              <a:spcPct val="0"/>
            </a:spcBef>
            <a:spcAft>
              <a:spcPct val="15000"/>
            </a:spcAft>
            <a:buChar char="•"/>
          </a:pPr>
          <a:r>
            <a:rPr lang="en-US" sz="1500" kern="1200" dirty="0">
              <a:solidFill>
                <a:schemeClr val="bg1"/>
              </a:solidFill>
            </a:rPr>
            <a:t>Off-load work to “experts” </a:t>
          </a:r>
        </a:p>
        <a:p>
          <a:pPr marL="457200" lvl="1" indent="-114300" algn="l" defTabSz="666750">
            <a:lnSpc>
              <a:spcPct val="90000"/>
            </a:lnSpc>
            <a:spcBef>
              <a:spcPct val="0"/>
            </a:spcBef>
            <a:spcAft>
              <a:spcPct val="15000"/>
            </a:spcAft>
            <a:buChar char="•"/>
          </a:pPr>
          <a:r>
            <a:rPr lang="en-US" sz="1500" kern="1200" dirty="0">
              <a:solidFill>
                <a:schemeClr val="bg1"/>
              </a:solidFill>
            </a:rPr>
            <a:t>Patients will get the message that staff want to help them quit.</a:t>
          </a:r>
        </a:p>
      </dsp:txBody>
      <dsp:txXfrm rot="-5400000">
        <a:off x="3074928" y="1247670"/>
        <a:ext cx="5425634" cy="756160"/>
      </dsp:txXfrm>
    </dsp:sp>
    <dsp:sp modelId="{61798AA3-AC79-49F5-96EF-7D4B1A6F717F}">
      <dsp:nvSpPr>
        <dsp:cNvPr id="0" name=""/>
        <dsp:cNvSpPr/>
      </dsp:nvSpPr>
      <dsp:spPr>
        <a:xfrm>
          <a:off x="0" y="1102016"/>
          <a:ext cx="3074928" cy="1047465"/>
        </a:xfrm>
        <a:prstGeom prst="roundRect">
          <a:avLst/>
        </a:prstGeom>
        <a:solidFill>
          <a:srgbClr val="FF9E1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F37 Jagger" panose="00000500000000000000" pitchFamily="50" charset="0"/>
            </a:rPr>
            <a:t>Reduce provider burden </a:t>
          </a:r>
        </a:p>
      </dsp:txBody>
      <dsp:txXfrm>
        <a:off x="51133" y="1153149"/>
        <a:ext cx="2972662" cy="945199"/>
      </dsp:txXfrm>
    </dsp:sp>
    <dsp:sp modelId="{58052792-6F89-4C94-AC8A-7FF835956F16}">
      <dsp:nvSpPr>
        <dsp:cNvPr id="0" name=""/>
        <dsp:cNvSpPr/>
      </dsp:nvSpPr>
      <dsp:spPr>
        <a:xfrm rot="5400000">
          <a:off x="5389212" y="-7681"/>
          <a:ext cx="837972" cy="5466540"/>
        </a:xfrm>
        <a:prstGeom prst="round2SameRect">
          <a:avLst/>
        </a:prstGeom>
        <a:solidFill>
          <a:srgbClr val="092B49">
            <a:alpha val="80000"/>
          </a:srgb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320040" lvl="1" indent="-114300" algn="l" defTabSz="666750">
            <a:lnSpc>
              <a:spcPct val="90000"/>
            </a:lnSpc>
            <a:spcBef>
              <a:spcPct val="0"/>
            </a:spcBef>
            <a:spcAft>
              <a:spcPct val="15000"/>
            </a:spcAft>
            <a:buChar char="•"/>
          </a:pPr>
          <a:r>
            <a:rPr lang="en-US" sz="1500" kern="1200" dirty="0">
              <a:solidFill>
                <a:schemeClr val="bg1"/>
              </a:solidFill>
            </a:rPr>
            <a:t>High risk populations with high tobacco rates that are often served by community clinics </a:t>
          </a:r>
        </a:p>
      </dsp:txBody>
      <dsp:txXfrm rot="-5400000">
        <a:off x="3074928" y="2347509"/>
        <a:ext cx="5425634" cy="756160"/>
      </dsp:txXfrm>
    </dsp:sp>
    <dsp:sp modelId="{371DDA88-42E1-4F79-8591-C182EE25D205}">
      <dsp:nvSpPr>
        <dsp:cNvPr id="0" name=""/>
        <dsp:cNvSpPr/>
      </dsp:nvSpPr>
      <dsp:spPr>
        <a:xfrm>
          <a:off x="0" y="2201855"/>
          <a:ext cx="3074928" cy="1047465"/>
        </a:xfrm>
        <a:prstGeom prst="roundRect">
          <a:avLst/>
        </a:prstGeom>
        <a:solidFill>
          <a:srgbClr val="FF9E1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F37 Jagger" panose="00000500000000000000" pitchFamily="50" charset="0"/>
            </a:rPr>
            <a:t>Reach</a:t>
          </a:r>
        </a:p>
      </dsp:txBody>
      <dsp:txXfrm>
        <a:off x="51133" y="2252988"/>
        <a:ext cx="2972662" cy="945199"/>
      </dsp:txXfrm>
    </dsp:sp>
    <dsp:sp modelId="{9422196C-5E5D-47F0-BECB-361176C209F9}">
      <dsp:nvSpPr>
        <dsp:cNvPr id="0" name=""/>
        <dsp:cNvSpPr/>
      </dsp:nvSpPr>
      <dsp:spPr>
        <a:xfrm rot="5400000">
          <a:off x="5389212" y="1092157"/>
          <a:ext cx="837972" cy="5466540"/>
        </a:xfrm>
        <a:prstGeom prst="round2SameRect">
          <a:avLst/>
        </a:prstGeom>
        <a:solidFill>
          <a:srgbClr val="092B49">
            <a:alpha val="80000"/>
          </a:srgb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457200" lvl="1" indent="-114300" algn="l" defTabSz="666750">
            <a:lnSpc>
              <a:spcPct val="90000"/>
            </a:lnSpc>
            <a:spcBef>
              <a:spcPct val="0"/>
            </a:spcBef>
            <a:spcAft>
              <a:spcPct val="15000"/>
            </a:spcAft>
            <a:buChar char="•"/>
          </a:pPr>
          <a:r>
            <a:rPr lang="en-US" sz="1500" kern="1200" dirty="0">
              <a:solidFill>
                <a:schemeClr val="bg1"/>
              </a:solidFill>
            </a:rPr>
            <a:t>Can be incorporated into interventions for behavioral health patients, who have the highest rates of tobacco use</a:t>
          </a:r>
        </a:p>
      </dsp:txBody>
      <dsp:txXfrm rot="-5400000">
        <a:off x="3074928" y="3447347"/>
        <a:ext cx="5425634" cy="756160"/>
      </dsp:txXfrm>
    </dsp:sp>
    <dsp:sp modelId="{4AD7D9F6-9FDE-49A4-AB66-332AECA22346}">
      <dsp:nvSpPr>
        <dsp:cNvPr id="0" name=""/>
        <dsp:cNvSpPr/>
      </dsp:nvSpPr>
      <dsp:spPr>
        <a:xfrm>
          <a:off x="0" y="3301694"/>
          <a:ext cx="3074928" cy="1047465"/>
        </a:xfrm>
        <a:prstGeom prst="roundRect">
          <a:avLst/>
        </a:prstGeom>
        <a:solidFill>
          <a:srgbClr val="FF9E1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F37 Jagger" panose="00000500000000000000" pitchFamily="50" charset="0"/>
            </a:rPr>
            <a:t>Consistent with AAFP recommended tobacco practices</a:t>
          </a:r>
        </a:p>
      </dsp:txBody>
      <dsp:txXfrm>
        <a:off x="51133" y="3352827"/>
        <a:ext cx="2972662" cy="94519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354DB5-6859-4FBC-A86B-9311279E10FB}" type="slidenum">
              <a:rPr lang="en-US" smtClean="0"/>
              <a:t>‹#›</a:t>
            </a:fld>
            <a:endParaRPr lang="en-US" dirty="0"/>
          </a:p>
        </p:txBody>
      </p:sp>
    </p:spTree>
    <p:extLst>
      <p:ext uri="{BB962C8B-B14F-4D97-AF65-F5344CB8AC3E}">
        <p14:creationId xmlns:p14="http://schemas.microsoft.com/office/powerpoint/2010/main" val="25793679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293A96-CBB5-49AB-85B1-8430E08799CA}" type="datetimeFigureOut">
              <a:rPr lang="en-US" smtClean="0"/>
              <a:t>10/21/2024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B22379-482E-4C23-B817-F206E7B7C1FE}" type="slidenum">
              <a:rPr lang="en-US" smtClean="0"/>
              <a:t>‹#›</a:t>
            </a:fld>
            <a:endParaRPr lang="en-US" dirty="0"/>
          </a:p>
        </p:txBody>
      </p:sp>
    </p:spTree>
    <p:extLst>
      <p:ext uri="{BB962C8B-B14F-4D97-AF65-F5344CB8AC3E}">
        <p14:creationId xmlns:p14="http://schemas.microsoft.com/office/powerpoint/2010/main" val="404094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 everyone. Thank you for taking the time to learn more about KIC and the </a:t>
            </a:r>
            <a:r>
              <a:rPr lang="en-US" b="0" i="0" dirty="0">
                <a:solidFill>
                  <a:srgbClr val="000000"/>
                </a:solidFill>
                <a:effectLst/>
                <a:latin typeface="Times New Roman" panose="02020603050405020304" pitchFamily="18" charset="0"/>
              </a:rPr>
              <a:t>Living Healthy Clinic Initiative</a:t>
            </a:r>
            <a:r>
              <a:rPr lang="en-US" dirty="0"/>
              <a:t> referral partnership. Today, Carrie Kirby, KIC’s project manager, and myself are going to provide a brief overview about KIC’s free tobacco cessation services and on how to refer your patients to KIC.</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a:t>
            </a:fld>
            <a:endParaRPr lang="en-US" dirty="0"/>
          </a:p>
        </p:txBody>
      </p:sp>
    </p:spTree>
    <p:extLst>
      <p:ext uri="{BB962C8B-B14F-4D97-AF65-F5344CB8AC3E}">
        <p14:creationId xmlns:p14="http://schemas.microsoft.com/office/powerpoint/2010/main" val="1312465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indent="0">
              <a:spcBef>
                <a:spcPts val="0"/>
              </a:spcBef>
              <a:spcAft>
                <a:spcPts val="300"/>
              </a:spcAft>
              <a:buClr>
                <a:srgbClr val="FF9E1B"/>
              </a:buClr>
              <a:buFont typeface="Wingdings" panose="05000000000000000000" pitchFamily="2" charset="2"/>
              <a:buNone/>
              <a:defRPr/>
            </a:pPr>
            <a:r>
              <a:rPr lang="en-US" dirty="0"/>
              <a:t>CARRIE</a:t>
            </a:r>
          </a:p>
          <a:p>
            <a:pPr marL="114300" indent="0">
              <a:spcBef>
                <a:spcPts val="0"/>
              </a:spcBef>
              <a:spcAft>
                <a:spcPts val="300"/>
              </a:spcAft>
              <a:buClr>
                <a:srgbClr val="FF9E1B"/>
              </a:buClr>
              <a:buFont typeface="Wingdings" panose="05000000000000000000" pitchFamily="2" charset="2"/>
              <a:buNone/>
              <a:defRPr/>
            </a:pPr>
            <a:r>
              <a:rPr lang="en-US" dirty="0"/>
              <a:t>Carrie can elaborate on </a:t>
            </a:r>
            <a:r>
              <a:rPr lang="en-US" sz="2400" kern="0" dirty="0">
                <a:solidFill>
                  <a:srgbClr val="092B49"/>
                </a:solidFill>
                <a:cs typeface="Gotham Book" pitchFamily="50" charset="0"/>
              </a:rPr>
              <a:t>RCT, which showed:</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Telephone counseling can increase quit attempts and prevent relapse</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Single session can be efficacious; multiple sessions even more so</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10</a:t>
            </a:fld>
            <a:endParaRPr lang="en-US"/>
          </a:p>
        </p:txBody>
      </p:sp>
    </p:spTree>
    <p:extLst>
      <p:ext uri="{BB962C8B-B14F-4D97-AF65-F5344CB8AC3E}">
        <p14:creationId xmlns:p14="http://schemas.microsoft.com/office/powerpoint/2010/main" val="3148066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11</a:t>
            </a:fld>
            <a:endParaRPr lang="en-US"/>
          </a:p>
        </p:txBody>
      </p:sp>
    </p:spTree>
    <p:extLst>
      <p:ext uri="{BB962C8B-B14F-4D97-AF65-F5344CB8AC3E}">
        <p14:creationId xmlns:p14="http://schemas.microsoft.com/office/powerpoint/2010/main" val="4127271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12</a:t>
            </a:fld>
            <a:endParaRPr lang="en-US"/>
          </a:p>
        </p:txBody>
      </p:sp>
    </p:spTree>
    <p:extLst>
      <p:ext uri="{BB962C8B-B14F-4D97-AF65-F5344CB8AC3E}">
        <p14:creationId xmlns:p14="http://schemas.microsoft.com/office/powerpoint/2010/main" val="7887936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endParaRPr lang="en-US" sz="1200" b="0" i="0" u="none" strike="noStrike" baseline="0" dirty="0">
              <a:latin typeface="Gilroy"/>
            </a:endParaRPr>
          </a:p>
          <a:p>
            <a:pPr marL="171450" indent="-171450">
              <a:buFontTx/>
              <a:buChar char="-"/>
            </a:pPr>
            <a:r>
              <a:rPr lang="en-US" sz="1200" b="0" i="1" u="none" strike="noStrike" baseline="0" dirty="0">
                <a:solidFill>
                  <a:srgbClr val="92D050"/>
                </a:solidFill>
                <a:latin typeface="Gilroy"/>
              </a:rPr>
              <a:t>With Ask – important that these are open ended</a:t>
            </a:r>
          </a:p>
          <a:p>
            <a:pPr lvl="0"/>
            <a:r>
              <a:rPr lang="en-US" sz="1200" b="0" i="1" u="none" strike="noStrike" baseline="0" dirty="0">
                <a:solidFill>
                  <a:srgbClr val="92D050"/>
                </a:solidFill>
                <a:latin typeface="Gilroy"/>
              </a:rPr>
              <a:t>Advise – we still want to provide information but want the information to be tailored to the client’s own goals. We can also ask permission to share information with the client – this communicates respect for the client. </a:t>
            </a:r>
            <a:r>
              <a:rPr lang="en-US" i="1" dirty="0">
                <a:solidFill>
                  <a:srgbClr val="92D050"/>
                </a:solidFill>
              </a:rPr>
              <a:t>Advise patients who smoke/vape to consider quitting </a:t>
            </a:r>
          </a:p>
          <a:p>
            <a:pPr lvl="0"/>
            <a:r>
              <a:rPr lang="en-US" i="1" dirty="0">
                <a:solidFill>
                  <a:srgbClr val="92D050"/>
                </a:solidFill>
              </a:rPr>
              <a:t>Smoking can lead to or exacerbate health problems such as: </a:t>
            </a:r>
          </a:p>
          <a:p>
            <a:pPr lvl="1"/>
            <a:r>
              <a:rPr lang="en-US" i="1" dirty="0">
                <a:solidFill>
                  <a:srgbClr val="92D050"/>
                </a:solidFill>
              </a:rPr>
              <a:t>Heart and lung disease </a:t>
            </a:r>
          </a:p>
          <a:p>
            <a:pPr lvl="1"/>
            <a:r>
              <a:rPr lang="en-US" i="1" dirty="0">
                <a:solidFill>
                  <a:srgbClr val="92D050"/>
                </a:solidFill>
              </a:rPr>
              <a:t>Diabetes </a:t>
            </a:r>
          </a:p>
          <a:p>
            <a:pPr lvl="1"/>
            <a:r>
              <a:rPr lang="en-US" i="1" dirty="0">
                <a:solidFill>
                  <a:srgbClr val="92D050"/>
                </a:solidFill>
              </a:rPr>
              <a:t>Stroke</a:t>
            </a:r>
          </a:p>
          <a:p>
            <a:pPr lvl="1"/>
            <a:r>
              <a:rPr lang="en-US" i="1" dirty="0">
                <a:solidFill>
                  <a:srgbClr val="92D050"/>
                </a:solidFill>
              </a:rPr>
              <a:t>Ongoing infections and colds </a:t>
            </a:r>
          </a:p>
          <a:p>
            <a:pPr lvl="1"/>
            <a:r>
              <a:rPr lang="en-US" i="1" dirty="0">
                <a:solidFill>
                  <a:srgbClr val="92D050"/>
                </a:solidFill>
              </a:rPr>
              <a:t>Cancer </a:t>
            </a:r>
          </a:p>
          <a:p>
            <a:pPr marL="171450" indent="-171450">
              <a:buFontTx/>
              <a:buChar char="-"/>
            </a:pPr>
            <a:endParaRPr lang="en-US" sz="1200" b="0" i="1" u="none" strike="noStrike" baseline="0" dirty="0">
              <a:solidFill>
                <a:srgbClr val="92D050"/>
              </a:solidFill>
              <a:latin typeface="Gilroy"/>
            </a:endParaRPr>
          </a:p>
          <a:p>
            <a:pPr marL="171450" indent="-171450">
              <a:buFontTx/>
              <a:buChar char="-"/>
            </a:pPr>
            <a:r>
              <a:rPr lang="en-US" sz="1200" b="0" i="1" u="none" strike="noStrike" baseline="0" dirty="0">
                <a:solidFill>
                  <a:srgbClr val="92D050"/>
                </a:solidFill>
                <a:latin typeface="Gilroy"/>
              </a:rPr>
              <a:t>Refer – this is about connecting the client to options in line with their goals - </a:t>
            </a:r>
            <a:r>
              <a:rPr lang="en-US" sz="1200" b="0" i="1" u="sng" strike="noStrike" baseline="0" dirty="0">
                <a:solidFill>
                  <a:srgbClr val="92D050"/>
                </a:solidFill>
                <a:latin typeface="Gilroy"/>
              </a:rPr>
              <a:t>For those who clearly don’t want to quit, don’t insist—the outcome you want is to have a friendly conversation so that they will trust you in the future. Always reiterate that you will continue to inquire about their interest in quitting in future visits and that they may reach out to you when they feel ready. quitting. </a:t>
            </a:r>
            <a:endParaRPr lang="en-US" sz="1200" i="1" u="sng" dirty="0">
              <a:solidFill>
                <a:srgbClr val="92D050"/>
              </a:solidFill>
            </a:endParaRP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13</a:t>
            </a:fld>
            <a:endParaRPr lang="en-US"/>
          </a:p>
        </p:txBody>
      </p:sp>
    </p:spTree>
    <p:extLst>
      <p:ext uri="{BB962C8B-B14F-4D97-AF65-F5344CB8AC3E}">
        <p14:creationId xmlns:p14="http://schemas.microsoft.com/office/powerpoint/2010/main" val="3091106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r>
              <a:rPr lang="en-US" i="1" dirty="0"/>
              <a:t>Now that I briefly touched about KIC’s services I want to talk about proactive e-referrals.  This means that we receive information on a patient instead of the patient reaching out to us.  </a:t>
            </a:r>
          </a:p>
          <a:p>
            <a:endParaRPr lang="en-US" i="1" dirty="0"/>
          </a:p>
          <a:p>
            <a:r>
              <a:rPr lang="en-US" i="1" dirty="0"/>
              <a:t>KIC is being proactive versus reactive (i.e. reacting to the patients call)</a:t>
            </a:r>
          </a:p>
          <a:p>
            <a:endParaRPr lang="en-US" dirty="0"/>
          </a:p>
        </p:txBody>
      </p:sp>
      <p:sp>
        <p:nvSpPr>
          <p:cNvPr id="4" name="Slide Number Placeholder 3"/>
          <p:cNvSpPr>
            <a:spLocks noGrp="1"/>
          </p:cNvSpPr>
          <p:nvPr>
            <p:ph type="sldNum" sz="quarter" idx="5"/>
          </p:nvPr>
        </p:nvSpPr>
        <p:spPr/>
        <p:txBody>
          <a:bodyPr/>
          <a:lstStyle/>
          <a:p>
            <a:fld id="{42644F72-0E9E-45D6-B1BB-4BA633FE5993}" type="slidenum">
              <a:rPr lang="en-US" smtClean="0"/>
              <a:t>14</a:t>
            </a:fld>
            <a:endParaRPr lang="en-US"/>
          </a:p>
        </p:txBody>
      </p:sp>
    </p:spTree>
    <p:extLst>
      <p:ext uri="{BB962C8B-B14F-4D97-AF65-F5344CB8AC3E}">
        <p14:creationId xmlns:p14="http://schemas.microsoft.com/office/powerpoint/2010/main" val="3804415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42644F72-0E9E-45D6-B1BB-4BA633FE5993}" type="slidenum">
              <a:rPr lang="en-US" smtClean="0"/>
              <a:t>15</a:t>
            </a:fld>
            <a:endParaRPr lang="en-US"/>
          </a:p>
        </p:txBody>
      </p:sp>
    </p:spTree>
    <p:extLst>
      <p:ext uri="{BB962C8B-B14F-4D97-AF65-F5344CB8AC3E}">
        <p14:creationId xmlns:p14="http://schemas.microsoft.com/office/powerpoint/2010/main" val="3871018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E-referral</a:t>
            </a:r>
            <a:r>
              <a:rPr lang="en-US" sz="1200" i="1" kern="1200" baseline="0" dirty="0">
                <a:solidFill>
                  <a:schemeClr val="tx1"/>
                </a:solidFill>
                <a:effectLst/>
                <a:latin typeface="+mn-lt"/>
                <a:ea typeface="+mn-ea"/>
                <a:cs typeface="+mn-cs"/>
              </a:rPr>
              <a:t> to the Helpline is a v</a:t>
            </a:r>
            <a:r>
              <a:rPr lang="en-US" sz="1200" i="1" kern="1200" dirty="0">
                <a:solidFill>
                  <a:schemeClr val="tx1"/>
                </a:solidFill>
                <a:effectLst/>
                <a:latin typeface="+mn-lt"/>
                <a:ea typeface="+mn-ea"/>
                <a:cs typeface="+mn-cs"/>
              </a:rPr>
              <a:t>ery effective method for increasing tobacco interventions</a:t>
            </a:r>
            <a:r>
              <a:rPr lang="en-US" sz="1200" i="1" kern="1200" baseline="0" dirty="0">
                <a:solidFill>
                  <a:schemeClr val="tx1"/>
                </a:solidFill>
                <a:effectLst/>
                <a:latin typeface="+mn-lt"/>
                <a:ea typeface="+mn-ea"/>
                <a:cs typeface="+mn-cs"/>
              </a:rPr>
              <a:t> and these type of </a:t>
            </a:r>
            <a:r>
              <a:rPr lang="en-US" i="1" baseline="0" dirty="0"/>
              <a:t>referrals have become so popular over the last few years because of technology and their various benefits.  Of which I want to focus on the top three.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baseline="0" dirty="0"/>
          </a:p>
          <a:p>
            <a:pPr marL="171450" indent="-171450">
              <a:buFont typeface="Arial" panose="020B0604020202020204" pitchFamily="34" charset="0"/>
              <a:buChar char="•"/>
            </a:pPr>
            <a:r>
              <a:rPr lang="en-US" i="1" dirty="0"/>
              <a:t>Some people are uncomfortable initiating contact with the Quit Line, others forget or lose the phone number</a:t>
            </a:r>
          </a:p>
          <a:p>
            <a:pPr marL="171450" indent="-171450">
              <a:buFont typeface="Arial" panose="020B0604020202020204" pitchFamily="34" charset="0"/>
              <a:buChar char="•"/>
            </a:pPr>
            <a:r>
              <a:rPr lang="en-US" i="1" dirty="0"/>
              <a:t>Simple advice to quit results in about 2-3% reach among smokers, while</a:t>
            </a:r>
            <a:r>
              <a:rPr lang="en-US" i="1" baseline="0" dirty="0"/>
              <a:t> online referral reaches about 40%</a:t>
            </a:r>
          </a:p>
          <a:p>
            <a:pPr marL="171450" indent="-171450">
              <a:buFont typeface="Arial" panose="020B0604020202020204" pitchFamily="34" charset="0"/>
              <a:buChar char="•"/>
            </a:pPr>
            <a:endParaRPr lang="en-US" i="1" baseline="0" dirty="0"/>
          </a:p>
          <a:p>
            <a:pPr marL="171450" indent="-171450">
              <a:buFont typeface="Arial" panose="020B0604020202020204" pitchFamily="34" charset="0"/>
              <a:buChar char="•"/>
            </a:pPr>
            <a:r>
              <a:rPr lang="en-US" i="1" dirty="0"/>
              <a:t>For Healthcare Providers:</a:t>
            </a:r>
          </a:p>
          <a:p>
            <a:pPr marL="1085850" lvl="2" indent="-171450">
              <a:buFont typeface="Arial" panose="020B0604020202020204" pitchFamily="34" charset="0"/>
              <a:buChar char="•"/>
            </a:pPr>
            <a:r>
              <a:rPr lang="en-US" i="1" dirty="0"/>
              <a:t>Incorporates cessation into routine healthcare delivery</a:t>
            </a:r>
          </a:p>
          <a:p>
            <a:pPr marL="1085850" lvl="2" indent="-171450">
              <a:buFont typeface="Arial" panose="020B0604020202020204" pitchFamily="34" charset="0"/>
              <a:buChar char="•"/>
            </a:pPr>
            <a:r>
              <a:rPr lang="en-US" i="1" dirty="0"/>
              <a:t>Provides opportunity for system change to improve effectiveness, removing time and resource barriers</a:t>
            </a:r>
          </a:p>
          <a:p>
            <a:pPr marL="1085850" lvl="2" indent="-171450">
              <a:buFont typeface="Arial" panose="020B0604020202020204" pitchFamily="34" charset="0"/>
              <a:buChar char="•"/>
            </a:pPr>
            <a:r>
              <a:rPr lang="en-US" i="1" dirty="0"/>
              <a:t>Assists in meeting quality measures for tobacco cessation </a:t>
            </a:r>
          </a:p>
          <a:p>
            <a:pPr marL="1085850" lvl="2" indent="-171450">
              <a:buFont typeface="Arial" panose="020B0604020202020204" pitchFamily="34" charset="0"/>
              <a:buChar char="•"/>
            </a:pPr>
            <a:r>
              <a:rPr lang="en-US" i="1" dirty="0"/>
              <a:t>Increases knowledge of latest cessation counseling and pharmacotherapy protocol</a:t>
            </a:r>
          </a:p>
          <a:p>
            <a:pPr marL="1085850" lvl="2" indent="-171450">
              <a:buFont typeface="Arial" panose="020B0604020202020204" pitchFamily="34" charset="0"/>
              <a:buChar char="•"/>
            </a:pPr>
            <a:endParaRPr lang="en-US" i="1" baseline="0" dirty="0"/>
          </a:p>
          <a:p>
            <a:pPr marL="1085850" lvl="2" indent="-171450">
              <a:buFont typeface="Arial" panose="020B0604020202020204" pitchFamily="34" charset="0"/>
              <a:buChar char="•"/>
            </a:pPr>
            <a:r>
              <a:rPr lang="en-US" i="1" baseline="0" dirty="0"/>
              <a:t>Every smoker – Every encounter: ensure that every smoker receives support at every encounter by using the EHR.</a:t>
            </a:r>
          </a:p>
          <a:p>
            <a:pPr marL="0" indent="0">
              <a:buFont typeface="Arial" panose="020B0604020202020204" pitchFamily="34" charset="0"/>
              <a:buNone/>
            </a:pPr>
            <a:endParaRPr lang="en-US" i="1" dirty="0"/>
          </a:p>
          <a:p>
            <a:pPr marL="0" indent="0">
              <a:buFont typeface="Arial" panose="020B0604020202020204" pitchFamily="34" charset="0"/>
              <a:buNone/>
            </a:pPr>
            <a:r>
              <a:rPr lang="en-US" i="1" dirty="0" err="1"/>
              <a:t>Uliymatey</a:t>
            </a:r>
            <a:r>
              <a:rPr lang="en-US" i="1" baseline="0" dirty="0"/>
              <a:t> f</a:t>
            </a:r>
            <a:r>
              <a:rPr lang="en-US" i="1" dirty="0"/>
              <a:t>or Public Health Agencies and </a:t>
            </a:r>
            <a:r>
              <a:rPr lang="en-US" i="1" dirty="0" err="1"/>
              <a:t>Quitlines</a:t>
            </a:r>
            <a:r>
              <a:rPr lang="en-US" i="1" dirty="0"/>
              <a:t> e-referrals:</a:t>
            </a:r>
          </a:p>
          <a:p>
            <a:pPr marL="628650" lvl="1" indent="-171450">
              <a:buFont typeface="Arial" panose="020B0604020202020204" pitchFamily="34" charset="0"/>
              <a:buChar char="•"/>
            </a:pPr>
            <a:r>
              <a:rPr lang="en-US" i="1" dirty="0"/>
              <a:t>Provides cost-effective, sustainable means of reaching more tobacco users</a:t>
            </a:r>
          </a:p>
          <a:p>
            <a:pPr marL="628650" lvl="1" indent="-171450">
              <a:buFont typeface="Arial" panose="020B0604020202020204" pitchFamily="34" charset="0"/>
              <a:buChar char="•"/>
            </a:pPr>
            <a:r>
              <a:rPr lang="en-US" i="1" dirty="0"/>
              <a:t>Increases the number of calls received by </a:t>
            </a:r>
            <a:r>
              <a:rPr lang="en-US" i="1" dirty="0" err="1"/>
              <a:t>quitlines</a:t>
            </a:r>
            <a:endParaRPr lang="en-US" i="1" dirty="0"/>
          </a:p>
          <a:p>
            <a:pPr marL="628650" lvl="1" indent="-171450">
              <a:buFont typeface="Arial" panose="020B0604020202020204" pitchFamily="34" charset="0"/>
              <a:buChar char="•"/>
            </a:pPr>
            <a:r>
              <a:rPr lang="en-US" i="1" dirty="0"/>
              <a:t>Increases the percent of callers who enroll in </a:t>
            </a:r>
            <a:r>
              <a:rPr lang="en-US" i="1" dirty="0" err="1"/>
              <a:t>quitline</a:t>
            </a:r>
            <a:r>
              <a:rPr lang="en-US" i="1" dirty="0"/>
              <a:t> services</a:t>
            </a:r>
          </a:p>
          <a:p>
            <a:pPr marL="1085850" lvl="2" indent="-171450">
              <a:buFont typeface="Arial" panose="020B0604020202020204" pitchFamily="34" charset="0"/>
              <a:buChar char="•"/>
            </a:pPr>
            <a:endParaRPr lang="en-US" i="1"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The Helpline has done a couple of studies about proactive</a:t>
            </a:r>
            <a:r>
              <a:rPr lang="en-US" sz="1200" b="0" i="1" kern="1200" baseline="0" dirty="0">
                <a:solidFill>
                  <a:schemeClr val="tx1"/>
                </a:solidFill>
                <a:latin typeface="+mn-lt"/>
                <a:ea typeface="+mn-ea"/>
                <a:cs typeface="+mn-cs"/>
              </a:rPr>
              <a:t> referrals.</a:t>
            </a:r>
            <a:r>
              <a:rPr lang="en-US" sz="1200" b="0" i="1" kern="1200" dirty="0">
                <a:solidFill>
                  <a:schemeClr val="tx1"/>
                </a:solidFill>
                <a:latin typeface="+mn-lt"/>
                <a:ea typeface="+mn-ea"/>
                <a:cs typeface="+mn-cs"/>
              </a:rPr>
              <a:t>  One of these</a:t>
            </a:r>
            <a:r>
              <a:rPr lang="en-US" sz="1200" b="0" i="1" kern="1200" baseline="0" dirty="0">
                <a:solidFill>
                  <a:schemeClr val="tx1"/>
                </a:solidFill>
                <a:latin typeface="+mn-lt"/>
                <a:ea typeface="+mn-ea"/>
                <a:cs typeface="+mn-cs"/>
              </a:rPr>
              <a:t> </a:t>
            </a:r>
            <a:r>
              <a:rPr lang="en-US" sz="1200" b="0" i="1" kern="1200" dirty="0">
                <a:solidFill>
                  <a:schemeClr val="tx1"/>
                </a:solidFill>
                <a:latin typeface="+mn-lt"/>
                <a:ea typeface="+mn-ea"/>
                <a:cs typeface="+mn-cs"/>
              </a:rPr>
              <a:t>was the Partnership for Smokefree Families Project (PSF).  Doctors told their pregnant smokers to call us and</a:t>
            </a:r>
            <a:r>
              <a:rPr lang="en-US" sz="1200" b="0" i="1" kern="1200" baseline="0" dirty="0">
                <a:solidFill>
                  <a:schemeClr val="tx1"/>
                </a:solidFill>
                <a:latin typeface="+mn-lt"/>
                <a:ea typeface="+mn-ea"/>
                <a:cs typeface="+mn-cs"/>
              </a:rPr>
              <a:t> they gave </a:t>
            </a:r>
            <a:r>
              <a:rPr lang="en-US" sz="1200" b="0" i="1" kern="1200" dirty="0">
                <a:solidFill>
                  <a:schemeClr val="tx1"/>
                </a:solidFill>
                <a:latin typeface="+mn-lt"/>
                <a:ea typeface="+mn-ea"/>
                <a:cs typeface="+mn-cs"/>
              </a:rPr>
              <a:t>them our number. Only 2-3% called us on their own.  We also got direct referrals from the clinics and proactively called, 40% of the group we called agreed</a:t>
            </a:r>
            <a:r>
              <a:rPr lang="en-US" sz="1200" b="0" i="1" kern="1200" baseline="0" dirty="0">
                <a:solidFill>
                  <a:schemeClr val="tx1"/>
                </a:solidFill>
                <a:latin typeface="+mn-lt"/>
                <a:ea typeface="+mn-ea"/>
                <a:cs typeface="+mn-cs"/>
              </a:rPr>
              <a:t> to our</a:t>
            </a:r>
            <a:r>
              <a:rPr lang="en-US" sz="1200" b="0" i="1" kern="1200" dirty="0">
                <a:solidFill>
                  <a:schemeClr val="tx1"/>
                </a:solidFill>
                <a:latin typeface="+mn-lt"/>
                <a:ea typeface="+mn-ea"/>
                <a:cs typeface="+mn-cs"/>
              </a:rPr>
              <a:t> service.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Another study was conducted in the early 90s</a:t>
            </a:r>
            <a:r>
              <a:rPr lang="en-US" sz="1200" b="0" i="1" kern="1200" baseline="0" dirty="0">
                <a:solidFill>
                  <a:schemeClr val="tx1"/>
                </a:solidFill>
                <a:latin typeface="+mn-lt"/>
                <a:ea typeface="+mn-ea"/>
                <a:cs typeface="+mn-cs"/>
              </a:rPr>
              <a:t> when Los Angeles </a:t>
            </a:r>
            <a:r>
              <a:rPr lang="en-US" sz="1200" b="0" i="1" kern="1200" dirty="0">
                <a:solidFill>
                  <a:schemeClr val="tx1"/>
                </a:solidFill>
                <a:latin typeface="+mn-lt"/>
                <a:ea typeface="+mn-ea"/>
                <a:cs typeface="+mn-cs"/>
              </a:rPr>
              <a:t>wanted to run their own cessation service.  Smokers who called the Helpline and lived in LA were given the info for their county service.  We then followed up and found very few actually used the LA service (about 4%).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baseline="0" dirty="0"/>
              <a:t>From March 1999 to Sept 2003, providers referred 2,322 women to CSH. Of these, only 2% called. Among those who did not call the Helpline, Helpline counselors called them – making 5 attempts over different days and times to contact each woman who was referred but who had not called. Through these proactive efforts, the number of women reached rose from 2% to 67%. </a:t>
            </a:r>
          </a:p>
          <a:p>
            <a:endParaRPr lang="en-US" dirty="0"/>
          </a:p>
        </p:txBody>
      </p:sp>
      <p:sp>
        <p:nvSpPr>
          <p:cNvPr id="4" name="Slide Number Placeholder 3"/>
          <p:cNvSpPr>
            <a:spLocks noGrp="1"/>
          </p:cNvSpPr>
          <p:nvPr>
            <p:ph type="sldNum" sz="quarter" idx="5"/>
          </p:nvPr>
        </p:nvSpPr>
        <p:spPr/>
        <p:txBody>
          <a:bodyPr/>
          <a:lstStyle/>
          <a:p>
            <a:fld id="{42644F72-0E9E-45D6-B1BB-4BA633FE5993}" type="slidenum">
              <a:rPr lang="en-US" smtClean="0"/>
              <a:t>16</a:t>
            </a:fld>
            <a:endParaRPr lang="en-US"/>
          </a:p>
        </p:txBody>
      </p:sp>
    </p:spTree>
    <p:extLst>
      <p:ext uri="{BB962C8B-B14F-4D97-AF65-F5344CB8AC3E}">
        <p14:creationId xmlns:p14="http://schemas.microsoft.com/office/powerpoint/2010/main" val="3444679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CARRIE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End by 11:30</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17</a:t>
            </a:fld>
            <a:endParaRPr lang="en-US"/>
          </a:p>
        </p:txBody>
      </p:sp>
    </p:spTree>
    <p:extLst>
      <p:ext uri="{BB962C8B-B14F-4D97-AF65-F5344CB8AC3E}">
        <p14:creationId xmlns:p14="http://schemas.microsoft.com/office/powerpoint/2010/main" val="3692458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18</a:t>
            </a:fld>
            <a:endParaRPr lang="en-US"/>
          </a:p>
        </p:txBody>
      </p:sp>
    </p:spTree>
    <p:extLst>
      <p:ext uri="{BB962C8B-B14F-4D97-AF65-F5344CB8AC3E}">
        <p14:creationId xmlns:p14="http://schemas.microsoft.com/office/powerpoint/2010/main" val="1487666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CARRIE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End by 11:30</a:t>
            </a:r>
          </a:p>
          <a:p>
            <a:endParaRPr lang="en-US" dirty="0"/>
          </a:p>
        </p:txBody>
      </p:sp>
      <p:sp>
        <p:nvSpPr>
          <p:cNvPr id="4" name="Slide Number Placeholder 3"/>
          <p:cNvSpPr>
            <a:spLocks noGrp="1"/>
          </p:cNvSpPr>
          <p:nvPr>
            <p:ph type="sldNum" sz="quarter" idx="10"/>
          </p:nvPr>
        </p:nvSpPr>
        <p:spPr/>
        <p:txBody>
          <a:bodyPr/>
          <a:lstStyle/>
          <a:p>
            <a:fld id="{F04F0954-053F-4C2E-8ABF-466248778691}" type="slidenum">
              <a:rPr lang="en-US" smtClean="0"/>
              <a:t>19</a:t>
            </a:fld>
            <a:endParaRPr lang="en-US"/>
          </a:p>
        </p:txBody>
      </p:sp>
    </p:spTree>
    <p:extLst>
      <p:ext uri="{BB962C8B-B14F-4D97-AF65-F5344CB8AC3E}">
        <p14:creationId xmlns:p14="http://schemas.microsoft.com/office/powerpoint/2010/main" val="2935325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ANNA</a:t>
            </a:r>
          </a:p>
          <a:p>
            <a:r>
              <a:rPr lang="en-US" dirty="0"/>
              <a:t>And now, a little introduction about today’s presenters. </a:t>
            </a:r>
            <a:r>
              <a:rPr lang="en-US" b="0" i="0" dirty="0">
                <a:solidFill>
                  <a:srgbClr val="000000"/>
                </a:solidFill>
                <a:effectLst/>
                <a:latin typeface="Times New Roman" panose="02020603050405020304" pitchFamily="18" charset="0"/>
              </a:rPr>
              <a:t>Carrie Kirby, M.S., is a Project Manager at Kick It California. She has been with the program for over 20 years, serving as project manager for various randomized controlled trials looking at tobacco use among vulnerable and underserved populations, like pregnant women and low-income groups. Her current interest is working with health care systems to ensure tobacco screenings are done at every encounter.  This includes working with organizations to integrate a KIC referral within their electronic health record.  Proactive referrals increase the numbers of smokers getting service, something that increases the number of smokers quitting, which ultimately decreases healthcare costs, saves lives, and makes the population healthier.</a:t>
            </a:r>
          </a:p>
          <a:p>
            <a:r>
              <a:rPr lang="en-US" b="0" i="0" dirty="0">
                <a:solidFill>
                  <a:srgbClr val="000000"/>
                </a:solidFill>
                <a:effectLst/>
                <a:latin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Times New Roman" panose="02020603050405020304" pitchFamily="18" charset="0"/>
              </a:rPr>
              <a:t>A little about me, my name is Anna Carbo, I’m the communications specialist at KIC and the liaison between KIC and the Healthy Living Clinic Initiative Project. I have been with KIC for 3 years developing </a:t>
            </a:r>
            <a:r>
              <a:rPr lang="en-US" sz="1800" dirty="0">
                <a:effectLst/>
                <a:latin typeface="Calibri" panose="020F0502020204030204" pitchFamily="34" charset="0"/>
                <a:ea typeface="Calibri" panose="020F0502020204030204" pitchFamily="34" charset="0"/>
                <a:cs typeface="Times New Roman" panose="02020603050405020304" pitchFamily="18" charset="0"/>
              </a:rPr>
              <a:t>inbound and cross-channel communication strategies to raise awareness about KIC’s free cessation services and resources among clients, providers, and tobacco control partner organizations. I’ve also focused on converting leads into clients of our free program to kick tobacco as well as engaging with providers, organizations, and health plans to establish referral processes with KIC. </a:t>
            </a:r>
            <a:endParaRPr lang="en-US" b="0" i="0" dirty="0">
              <a:solidFill>
                <a:srgbClr val="000000"/>
              </a:solidFill>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AB22379-482E-4C23-B817-F206E7B7C1FE}" type="slidenum">
              <a:rPr lang="en-US" smtClean="0"/>
              <a:t>2</a:t>
            </a:fld>
            <a:endParaRPr lang="en-US" dirty="0"/>
          </a:p>
        </p:txBody>
      </p:sp>
    </p:spTree>
    <p:extLst>
      <p:ext uri="{BB962C8B-B14F-4D97-AF65-F5344CB8AC3E}">
        <p14:creationId xmlns:p14="http://schemas.microsoft.com/office/powerpoint/2010/main" val="3181334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 going to briefly go over the HLCI referral process – On the screen, you can see how the online form looks in desktop view, and we also made a video of the process of submitting a self referral after scanning a QR code on mobile. Even though these forms are meant to be filled out by patients from your clinics, healthcare providers can also use them to refer the patients by filling out the patient’s information and asking for their consent to be referred to KIC. In this case, we recommend that you bookmark or save your clinic’s URL for easy access. These forms have a drop-down menu on top of the page, that allows the patient to pick their language of preference. Our quit coaching services are available in English, Spanish, Cantonese, Mandarin, Vietnamese, and Korean. </a:t>
            </a:r>
            <a:r>
              <a:rPr lang="en-US" sz="1200" b="0" i="0" u="none" strike="noStrike" baseline="0" dirty="0">
                <a:solidFill>
                  <a:srgbClr val="221E1F"/>
                </a:solidFill>
                <a:latin typeface="Gilroy"/>
              </a:rPr>
              <a:t>If the form is filled out in an Asian Language, it will be tracked and sent to ASQ (Asian Smokers’ Quitline).</a:t>
            </a:r>
          </a:p>
          <a:p>
            <a:endParaRPr lang="en-US" dirty="0"/>
          </a:p>
          <a:p>
            <a:r>
              <a:rPr lang="en-US" dirty="0"/>
              <a:t>Lastly, after submitting the form, the patient will be redirected to a page where there’s information about next steps (they will be called within 2 business days) and the option to access materials with information on staying active, eating well, and managing stress. </a:t>
            </a:r>
          </a:p>
          <a:p>
            <a:endParaRPr lang="en-US" dirty="0"/>
          </a:p>
          <a:p>
            <a:r>
              <a:rPr lang="en-US" b="1" i="0" dirty="0">
                <a:solidFill>
                  <a:srgbClr val="474747"/>
                </a:solidFill>
                <a:effectLst/>
                <a:latin typeface="Roboto" panose="02000000000000000000" pitchFamily="2" charset="0"/>
              </a:rPr>
              <a:t>Advancing Tobacco Cessation in Community </a:t>
            </a:r>
            <a:r>
              <a:rPr lang="en-US" b="1" i="0" dirty="0">
                <a:effectLst/>
                <a:latin typeface="Roboto" panose="02000000000000000000" pitchFamily="2" charset="0"/>
              </a:rPr>
              <a:t>Clinics</a:t>
            </a:r>
            <a:r>
              <a:rPr lang="en-US" b="1" i="0" dirty="0">
                <a:solidFill>
                  <a:srgbClr val="474747"/>
                </a:solidFill>
                <a:effectLst/>
                <a:latin typeface="Roboto" panose="02000000000000000000" pitchFamily="2" charset="0"/>
              </a:rPr>
              <a:t> Project (</a:t>
            </a:r>
            <a:r>
              <a:rPr lang="en-US" b="1" i="0" dirty="0">
                <a:effectLst/>
                <a:latin typeface="Roboto" panose="02000000000000000000" pitchFamily="2" charset="0"/>
              </a:rPr>
              <a:t>ATCP</a:t>
            </a:r>
            <a:r>
              <a:rPr lang="en-US" b="1" i="0" dirty="0">
                <a:solidFill>
                  <a:srgbClr val="474747"/>
                </a:solidFill>
                <a:effectLst/>
                <a:latin typeface="Roboto" panose="02000000000000000000" pitchFamily="2" charset="0"/>
              </a:rPr>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1"/>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20</a:t>
            </a:fld>
            <a:endParaRPr lang="en-US"/>
          </a:p>
        </p:txBody>
      </p:sp>
    </p:spTree>
    <p:extLst>
      <p:ext uri="{BB962C8B-B14F-4D97-AF65-F5344CB8AC3E}">
        <p14:creationId xmlns:p14="http://schemas.microsoft.com/office/powerpoint/2010/main" val="2248675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221E1F"/>
                </a:solidFill>
                <a:latin typeface="Gilroy"/>
              </a:rPr>
              <a:t>ANNA</a:t>
            </a:r>
          </a:p>
          <a:p>
            <a:pPr marL="0" indent="0">
              <a:buFontTx/>
              <a:buNone/>
            </a:pPr>
            <a:r>
              <a:rPr lang="en-US" sz="1200" b="0" i="0" u="none" strike="noStrike" baseline="0" dirty="0">
                <a:solidFill>
                  <a:srgbClr val="221E1F"/>
                </a:solidFill>
                <a:latin typeface="Gilroy"/>
              </a:rPr>
              <a:t>Starting November 2024, each clinic from cohort 3 will receive a monthly report from me, that would look like the sample report you’re seeing on screen, with information about raw referrals, unique referred patients, completed intakes and completed coaching sessions, language selected, and the source of self-referrals. </a:t>
            </a:r>
          </a:p>
          <a:p>
            <a:pPr marL="0" indent="0">
              <a:buFontTx/>
              <a:buNone/>
            </a:pPr>
            <a:endParaRPr lang="en-US" sz="1200" b="0" i="0" u="none" strike="noStrike" baseline="0" dirty="0">
              <a:solidFill>
                <a:srgbClr val="221E1F"/>
              </a:solidFill>
              <a:latin typeface="Gilroy"/>
            </a:endParaRPr>
          </a:p>
          <a:p>
            <a:pPr marL="0" indent="0">
              <a:buFontTx/>
              <a:buNone/>
            </a:pPr>
            <a:r>
              <a:rPr lang="en-US" sz="1200" dirty="0">
                <a:solidFill>
                  <a:srgbClr val="000000"/>
                </a:solidFill>
                <a:effectLst/>
                <a:latin typeface="Calibri" panose="020F0502020204030204" pitchFamily="34" charset="0"/>
                <a:ea typeface="Times New Roman" panose="02020603050405020304" pitchFamily="18" charset="0"/>
              </a:rPr>
              <a:t>We had the chance to do a bit of research on the data we obtained for previous cohorts. KIC</a:t>
            </a:r>
            <a:r>
              <a:rPr lang="en-US" sz="1200" kern="0" dirty="0">
                <a:effectLst/>
                <a:highlight>
                  <a:srgbClr val="00FF00"/>
                </a:highlight>
                <a:latin typeface="Calibri" panose="020F0502020204030204" pitchFamily="34" charset="0"/>
                <a:ea typeface="Calibri" panose="020F0502020204030204" pitchFamily="34" charset="0"/>
              </a:rPr>
              <a:t> data analysts calculated the conversion rate for clients who were referred through e-referrals only, self-referral only, and both. The data shows that clients who self-referred only were more likely to complete intake (37.4%) and receive coaching (24.5%) compared to those who came through e-referral only (33.3%, 21.9% respectively). We have found that self-referral is an effective channel for receiving our services. If all clinics served a similar number of clients who smoke and had the capacity to send out referrals via EHR, then, e-referral would have a significantly higher reach rate to these patients than self-referral. Consequently, sending direct referrals proves to be a very efficient method in reaching and engaging with the target audience. I know that Jewish Community Free Clinic has started a conversation regarding EHR referral implementation, but if other clinics are interested in exploring this route, please feel free to email Carrie and myself. You’ll find our contact info at the end of this presentation.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21</a:t>
            </a:fld>
            <a:endParaRPr lang="en-US"/>
          </a:p>
        </p:txBody>
      </p:sp>
    </p:spTree>
    <p:extLst>
      <p:ext uri="{BB962C8B-B14F-4D97-AF65-F5344CB8AC3E}">
        <p14:creationId xmlns:p14="http://schemas.microsoft.com/office/powerpoint/2010/main" val="2419367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221E1F"/>
                </a:solidFill>
                <a:latin typeface="Gilroy"/>
              </a:rPr>
              <a:t>ANNA</a:t>
            </a:r>
          </a:p>
          <a:p>
            <a:pPr marL="0" indent="0">
              <a:buFontTx/>
              <a:buNone/>
            </a:pPr>
            <a:r>
              <a:rPr lang="en-US" sz="1200" b="0" i="0" u="none" strike="noStrike" baseline="0" dirty="0">
                <a:solidFill>
                  <a:srgbClr val="221E1F"/>
                </a:solidFill>
                <a:latin typeface="Gilroy"/>
              </a:rPr>
              <a:t>Aside from the report I just talked about, all the clinics will have access to this digital report with information about QR code scans and </a:t>
            </a:r>
            <a:r>
              <a:rPr lang="en-US" sz="1200" b="0" i="0" u="none" strike="noStrike" baseline="0" dirty="0" err="1">
                <a:solidFill>
                  <a:srgbClr val="221E1F"/>
                </a:solidFill>
                <a:latin typeface="Gilroy"/>
              </a:rPr>
              <a:t>bitly</a:t>
            </a:r>
            <a:r>
              <a:rPr lang="en-US" sz="1200" b="0" i="0" u="none" strike="noStrike" baseline="0" dirty="0">
                <a:solidFill>
                  <a:srgbClr val="221E1F"/>
                </a:solidFill>
                <a:latin typeface="Gilroy"/>
              </a:rPr>
              <a:t> link clicks.</a:t>
            </a: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22</a:t>
            </a:fld>
            <a:endParaRPr lang="en-US"/>
          </a:p>
        </p:txBody>
      </p:sp>
    </p:spTree>
    <p:extLst>
      <p:ext uri="{BB962C8B-B14F-4D97-AF65-F5344CB8AC3E}">
        <p14:creationId xmlns:p14="http://schemas.microsoft.com/office/powerpoint/2010/main" val="490626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ANNA</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23</a:t>
            </a:fld>
            <a:endParaRPr lang="en-US"/>
          </a:p>
        </p:txBody>
      </p:sp>
    </p:spTree>
    <p:extLst>
      <p:ext uri="{BB962C8B-B14F-4D97-AF65-F5344CB8AC3E}">
        <p14:creationId xmlns:p14="http://schemas.microsoft.com/office/powerpoint/2010/main" val="2457579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End by 11:30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rgbClr val="092B49"/>
                </a:solidFill>
                <a:cs typeface="Arial" panose="020B0604020202020204" pitchFamily="34" charset="0"/>
              </a:rPr>
              <a:t>ANNA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rgbClr val="092B49"/>
                </a:solidFill>
                <a:cs typeface="Arial" panose="020B0604020202020204" pitchFamily="34" charset="0"/>
              </a:rPr>
              <a:t>Regarding promotional initiatives, here are some of our suggestions/recs, but please feel free to share your ideas with us at the end of the presentation or in the chat so we can reach as many patients who use tobacco and get as many referrals as possible. Something that can ultimately have a positive impact on the health and wellbeing of our communities.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First of all, </a:t>
            </a:r>
            <a:r>
              <a:rPr lang="en-US" altLang="en-US" sz="1200" kern="0" dirty="0">
                <a:solidFill>
                  <a:srgbClr val="092B49"/>
                </a:solidFill>
                <a:cs typeface="Gotham Book" pitchFamily="50" charset="0"/>
              </a:rPr>
              <a:t>we recommend that you p</a:t>
            </a:r>
            <a:r>
              <a:rPr lang="en-US" sz="1200" kern="0" dirty="0">
                <a:solidFill>
                  <a:srgbClr val="092B49"/>
                </a:solidFill>
                <a:cs typeface="Gotham Book" pitchFamily="50" charset="0"/>
              </a:rPr>
              <a:t>roduce signage with the QR code and place it around the clinic so patients that are waiting can scan the code and enroll in the program - </a:t>
            </a:r>
            <a:r>
              <a:rPr lang="en-US" altLang="en-US" sz="1200" dirty="0">
                <a:solidFill>
                  <a:srgbClr val="092B49"/>
                </a:solidFill>
                <a:cs typeface="Arial" panose="020B0604020202020204" pitchFamily="34" charset="0"/>
              </a:rPr>
              <a:t>Those could be posters, office signs, banners, a-frames, you name it.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Creating support materials with information on how to enroll in the program with the QR code (if printed) and with </a:t>
            </a:r>
            <a:r>
              <a:rPr lang="en-US" altLang="en-US" sz="1200" dirty="0" err="1">
                <a:solidFill>
                  <a:srgbClr val="092B49"/>
                </a:solidFill>
                <a:cs typeface="Arial" panose="020B0604020202020204" pitchFamily="34" charset="0"/>
              </a:rPr>
              <a:t>bitly</a:t>
            </a:r>
            <a:r>
              <a:rPr lang="en-US" altLang="en-US" sz="1200" dirty="0">
                <a:solidFill>
                  <a:srgbClr val="092B49"/>
                </a:solidFill>
                <a:cs typeface="Arial" panose="020B0604020202020204" pitchFamily="34" charset="0"/>
              </a:rPr>
              <a:t> link (if digital) is also important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We also recommend making collateral on what to expect after being referred to KIC or you can use and cobrand KIC’s flyers that I will show in the next slide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Texting out the </a:t>
            </a:r>
            <a:r>
              <a:rPr lang="en-US" altLang="en-US" sz="1200" dirty="0" err="1">
                <a:solidFill>
                  <a:srgbClr val="092B49"/>
                </a:solidFill>
                <a:cs typeface="Arial" panose="020B0604020202020204" pitchFamily="34" charset="0"/>
              </a:rPr>
              <a:t>bitly</a:t>
            </a:r>
            <a:r>
              <a:rPr lang="en-US" altLang="en-US" sz="1200" dirty="0">
                <a:solidFill>
                  <a:srgbClr val="092B49"/>
                </a:solidFill>
                <a:cs typeface="Arial" panose="020B0604020202020204" pitchFamily="34" charset="0"/>
              </a:rPr>
              <a:t> link to patients that have been identified as tobacco users is a great strategy to get more patients to enroll in the program</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Another idea is to include our QR code or short link in the after-visit summary as well as sending MyChart messages or messages through EHR with KIC information and codes or what to expect information, so the patient gets familiar with the program before they get contacted.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Lastly, we think adding the QR code in traditional mail addressed to a patient who smokes, vapes, or uses smokeless tobacco can have a positive outcome. These letters can be follow-ups about a visit, other reminders, customer satisfaction surveys,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04F0954-053F-4C2E-8ABF-466248778691}" type="slidenum">
              <a:rPr lang="en-US" smtClean="0"/>
              <a:t>24</a:t>
            </a:fld>
            <a:endParaRPr lang="en-US"/>
          </a:p>
        </p:txBody>
      </p:sp>
    </p:spTree>
    <p:extLst>
      <p:ext uri="{BB962C8B-B14F-4D97-AF65-F5344CB8AC3E}">
        <p14:creationId xmlns:p14="http://schemas.microsoft.com/office/powerpoint/2010/main" val="820551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End by 11:30</a:t>
            </a:r>
          </a:p>
        </p:txBody>
      </p:sp>
      <p:sp>
        <p:nvSpPr>
          <p:cNvPr id="4" name="Slide Number Placeholder 3"/>
          <p:cNvSpPr>
            <a:spLocks noGrp="1"/>
          </p:cNvSpPr>
          <p:nvPr>
            <p:ph type="sldNum" sz="quarter" idx="10"/>
          </p:nvPr>
        </p:nvSpPr>
        <p:spPr/>
        <p:txBody>
          <a:bodyPr/>
          <a:lstStyle/>
          <a:p>
            <a:fld id="{F04F0954-053F-4C2E-8ABF-466248778691}" type="slidenum">
              <a:rPr lang="en-US" smtClean="0"/>
              <a:t>25</a:t>
            </a:fld>
            <a:endParaRPr lang="en-US"/>
          </a:p>
        </p:txBody>
      </p:sp>
    </p:spTree>
    <p:extLst>
      <p:ext uri="{BB962C8B-B14F-4D97-AF65-F5344CB8AC3E}">
        <p14:creationId xmlns:p14="http://schemas.microsoft.com/office/powerpoint/2010/main" val="34451528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Liane will go over some of this examples later during the session. </a:t>
            </a:r>
          </a:p>
        </p:txBody>
      </p:sp>
      <p:sp>
        <p:nvSpPr>
          <p:cNvPr id="4" name="Slide Number Placeholder 3"/>
          <p:cNvSpPr>
            <a:spLocks noGrp="1"/>
          </p:cNvSpPr>
          <p:nvPr>
            <p:ph type="sldNum" sz="quarter" idx="10"/>
          </p:nvPr>
        </p:nvSpPr>
        <p:spPr/>
        <p:txBody>
          <a:bodyPr/>
          <a:lstStyle/>
          <a:p>
            <a:fld id="{F04F0954-053F-4C2E-8ABF-466248778691}" type="slidenum">
              <a:rPr lang="en-US" smtClean="0"/>
              <a:t>26</a:t>
            </a:fld>
            <a:endParaRPr lang="en-US"/>
          </a:p>
        </p:txBody>
      </p:sp>
    </p:spTree>
    <p:extLst>
      <p:ext uri="{BB962C8B-B14F-4D97-AF65-F5344CB8AC3E}">
        <p14:creationId xmlns:p14="http://schemas.microsoft.com/office/powerpoint/2010/main" val="36084606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more examples, in this case, these are materials created by KIC developed exclusively for the HLCI Project. The HLCI team has probably provided you with some of these materials, but if you’re looking for further inspiration, feel free to check out our materials catalog and brand toolkit.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These are some examples of potential collateral that your clinic can produce. We have a How to Submit referrals to KIC and what to expect after being referred to KIC. I just want to stress on the fact that you should use our materials as inspiration, since you’d probably want to tailor your materials to your clinic’s branding and needs. You also don’t have to include all the information that we list on those flyers or, on the contrary, you can add to the content. We have a KIC brand toolkit brandkickitca.org with all of our brand elements, so you can download our logos and brand colors and use them on your materials for cobranding. If you’d like the communications team to review your materials, feel free to send them our way for feedback. </a:t>
            </a:r>
          </a:p>
          <a:p>
            <a:endParaRPr lang="en-US" dirty="0"/>
          </a:p>
          <a:p>
            <a:pPr marL="0" indent="0">
              <a:buClr>
                <a:srgbClr val="FF9E1B"/>
              </a:buClr>
              <a:buNone/>
            </a:pPr>
            <a:r>
              <a:rPr lang="en-US" sz="1200" b="0" i="0" u="none" strike="noStrike" baseline="0" dirty="0">
                <a:solidFill>
                  <a:srgbClr val="092B49"/>
                </a:solidFill>
              </a:rPr>
              <a:t>If a client has further questions, inform them on what will happen next (within 2 business days): </a:t>
            </a:r>
          </a:p>
          <a:p>
            <a:pPr>
              <a:buClr>
                <a:srgbClr val="FF9E1B"/>
              </a:buClr>
              <a:buFont typeface="Wingdings" panose="05000000000000000000" pitchFamily="2" charset="2"/>
              <a:buChar char="§"/>
            </a:pPr>
            <a:r>
              <a:rPr lang="en-US" sz="1200" b="0" i="0" u="none" strike="noStrike" baseline="0" dirty="0">
                <a:solidFill>
                  <a:srgbClr val="092B49"/>
                </a:solidFill>
              </a:rPr>
              <a:t>The helpline will call them from a 1-800 number </a:t>
            </a:r>
          </a:p>
          <a:p>
            <a:pPr>
              <a:buClr>
                <a:srgbClr val="FF9E1B"/>
              </a:buClr>
              <a:buFont typeface="Wingdings" panose="05000000000000000000" pitchFamily="2" charset="2"/>
              <a:buChar char="§"/>
            </a:pPr>
            <a:r>
              <a:rPr lang="en-US" sz="1200" b="0" i="0" u="none" strike="noStrike" baseline="0" dirty="0">
                <a:solidFill>
                  <a:srgbClr val="092B49"/>
                </a:solidFill>
              </a:rPr>
              <a:t>They will go through an 8-10 min intake. </a:t>
            </a:r>
          </a:p>
          <a:p>
            <a:pPr>
              <a:buClr>
                <a:srgbClr val="FF9E1B"/>
              </a:buClr>
              <a:buFont typeface="Wingdings" panose="05000000000000000000" pitchFamily="2" charset="2"/>
              <a:buChar char="§"/>
            </a:pPr>
            <a:r>
              <a:rPr lang="en-US" sz="1200" b="0" i="0" u="none" strike="noStrike" baseline="0" dirty="0">
                <a:solidFill>
                  <a:srgbClr val="092B49"/>
                </a:solidFill>
              </a:rPr>
              <a:t>If they agree to talk further, they can get into a 25-30 min conversation about what’s going to help them quit. </a:t>
            </a:r>
          </a:p>
          <a:p>
            <a:pPr>
              <a:buClr>
                <a:srgbClr val="FF9E1B"/>
              </a:buClr>
              <a:buFont typeface="Wingdings" panose="05000000000000000000" pitchFamily="2" charset="2"/>
              <a:buChar char="§"/>
            </a:pPr>
            <a:r>
              <a:rPr lang="en-US" sz="1200" b="0" i="0" u="none" strike="noStrike" baseline="0" dirty="0">
                <a:solidFill>
                  <a:srgbClr val="092B49"/>
                </a:solidFill>
              </a:rPr>
              <a:t>They will talk with a quit coach about the importance of motivation, how to make a solid quit plan to deal with smoking triggers -including quit smoking medications, setting a date, and receiving follow-up support. </a:t>
            </a:r>
          </a:p>
          <a:p>
            <a:pPr>
              <a:buClr>
                <a:srgbClr val="FF9E1B"/>
              </a:buClr>
              <a:buFont typeface="Wingdings" panose="05000000000000000000" pitchFamily="2" charset="2"/>
              <a:buChar char="§"/>
            </a:pPr>
            <a:r>
              <a:rPr lang="en-US" sz="1200" b="0" i="0" u="none" strike="noStrike" baseline="0" dirty="0">
                <a:solidFill>
                  <a:srgbClr val="092B49"/>
                </a:solidFill>
              </a:rPr>
              <a:t>If they have questions confidentiality, let them know that it is a web-based system that is encrypted (meaning it is secure) and that the helpline is part of the University of California </a:t>
            </a:r>
            <a:br>
              <a:rPr lang="en-US" sz="1200" b="0" i="0" u="none" strike="noStrike" baseline="0" dirty="0">
                <a:solidFill>
                  <a:srgbClr val="092B49"/>
                </a:solidFill>
              </a:rPr>
            </a:br>
            <a:r>
              <a:rPr lang="en-US" sz="1200" b="0" i="0" u="none" strike="noStrike" baseline="0" dirty="0">
                <a:solidFill>
                  <a:srgbClr val="092B49"/>
                </a:solidFill>
              </a:rPr>
              <a:t>San Diego Health System. </a:t>
            </a:r>
          </a:p>
          <a:p>
            <a:pPr>
              <a:buClr>
                <a:srgbClr val="FF9E1B"/>
              </a:buClr>
              <a:buFont typeface="Wingdings" panose="05000000000000000000" pitchFamily="2" charset="2"/>
              <a:buChar char="§"/>
            </a:pPr>
            <a:r>
              <a:rPr lang="en-US" sz="1200" dirty="0">
                <a:solidFill>
                  <a:srgbClr val="092B49"/>
                </a:solidFill>
              </a:rPr>
              <a:t>After this initial coaching session, our coaches will schedule up to 4 10-minute calls to prevent relapses and promote support and accountability.</a:t>
            </a:r>
          </a:p>
          <a:p>
            <a:pPr>
              <a:buClr>
                <a:srgbClr val="FF9E1B"/>
              </a:buClr>
              <a:buFont typeface="Wingdings" panose="05000000000000000000" pitchFamily="2" charset="2"/>
              <a:buChar char="§"/>
            </a:pPr>
            <a:r>
              <a:rPr lang="en-US" sz="1200" dirty="0">
                <a:solidFill>
                  <a:srgbClr val="092B49"/>
                </a:solidFill>
              </a:rPr>
              <a:t>Outgoing call number clarification.</a:t>
            </a:r>
          </a:p>
          <a:p>
            <a:pPr rtl="0">
              <a:buFont typeface="Arial" panose="020B0604020202020204" pitchFamily="34" charset="0"/>
              <a:buChar char="•"/>
            </a:pPr>
            <a:r>
              <a:rPr lang="en-US" dirty="0"/>
              <a:t>English speakers will see 1-800-662-8887 as their caller ID (This is the NO BUTTS line but I took off the vanity number off b/c that does not display on caller ID).  </a:t>
            </a:r>
            <a:br>
              <a:rPr lang="en-US" dirty="0"/>
            </a:br>
            <a:r>
              <a:rPr lang="en-US" dirty="0"/>
              <a:t>Spanish speakers will see 1-800-600-8191 as long as system knows they are Spanish speaker </a:t>
            </a:r>
          </a:p>
          <a:p>
            <a:pPr rtl="0">
              <a:buFont typeface="Arial" panose="020B0604020202020204" pitchFamily="34" charset="0"/>
              <a:buChar char="•"/>
            </a:pPr>
            <a:r>
              <a:rPr lang="en-US" dirty="0"/>
              <a:t>1-800-838-8917 (If requested service in Chinese)</a:t>
            </a:r>
          </a:p>
          <a:p>
            <a:pPr rtl="0">
              <a:buFont typeface="Arial" panose="020B0604020202020204" pitchFamily="34" charset="0"/>
              <a:buChar char="•"/>
            </a:pPr>
            <a:r>
              <a:rPr lang="en-US" dirty="0"/>
              <a:t>1-800-556-5564 (If requested service in Korean)</a:t>
            </a:r>
          </a:p>
          <a:p>
            <a:pPr rtl="0">
              <a:buFont typeface="Arial" panose="020B0604020202020204" pitchFamily="34" charset="0"/>
              <a:buChar char="•"/>
            </a:pPr>
            <a:r>
              <a:rPr lang="en-US" dirty="0"/>
              <a:t>1-800-778-8440 (If requested service in Vietnamese)</a:t>
            </a:r>
          </a:p>
          <a:p>
            <a:pPr rtl="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KIC has been having issues with the new phone number for English because it’s registered by some phone carriers as a possible spam number That is why we continue calling back from our former number, so our English-speaking clients will see 1-800-662-8887 as their caller ID. This is just a temporary measure since we are working on fixing this and are also transitioning to a new phone &amp; telecoms system that will hopefully be fully adopted before the end of 2023. Ideally, by then our new number will show as a legit number and ideally show Kick It California as the caller ID. On the other hand, clients who requested service in Spanish will receive a call from 1-800-600-8191. Lastly, same goes our Asian-speaking clients: They will receive a call from 1-800-838-8917 (If requested service in Chinese),  1-800-556-5564 (If requested service in Korean), and 1-800-778-8440 (If requested service in Vietnamese).</a:t>
            </a:r>
          </a:p>
          <a:p>
            <a:pPr rtl="0">
              <a:buFont typeface="Arial" panose="020B0604020202020204" pitchFamily="34" charset="0"/>
              <a:buChar char="•"/>
            </a:pPr>
            <a:endParaRPr lang="en-US" dirty="0"/>
          </a:p>
          <a:p>
            <a:pPr>
              <a:buClr>
                <a:srgbClr val="FF9E1B"/>
              </a:buClr>
              <a:buFont typeface="Wingdings" panose="05000000000000000000" pitchFamily="2" charset="2"/>
              <a:buChar char="§"/>
            </a:pPr>
            <a:endParaRPr lang="en-US" sz="1200" dirty="0">
              <a:solidFill>
                <a:srgbClr val="092B4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27</a:t>
            </a:fld>
            <a:endParaRPr lang="en-US"/>
          </a:p>
        </p:txBody>
      </p:sp>
    </p:spTree>
    <p:extLst>
      <p:ext uri="{BB962C8B-B14F-4D97-AF65-F5344CB8AC3E}">
        <p14:creationId xmlns:p14="http://schemas.microsoft.com/office/powerpoint/2010/main" val="1374800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0" i="0" u="none" strike="noStrike" baseline="0" dirty="0">
                <a:solidFill>
                  <a:srgbClr val="092B49"/>
                </a:solidFill>
              </a:rPr>
              <a:t>ANNA</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0" i="0" u="none" strike="noStrike" baseline="0" dirty="0">
                <a:solidFill>
                  <a:srgbClr val="092B49"/>
                </a:solidFill>
              </a:rPr>
              <a:t>Last but not least, I wanted to briefly touch on promoting KIC. In orde</a:t>
            </a:r>
            <a:r>
              <a:rPr lang="en-US" sz="1200" dirty="0">
                <a:solidFill>
                  <a:srgbClr val="092B49"/>
                </a:solidFill>
              </a:rPr>
              <a:t>r to raise awareness about our free, nonjudgmental, confidential services and our partnership with HLCI clinics, we recommend you promote or mention the partnership with KIC on your website, social media, and other outreach channels, if possible. However, please be mindful that your promotions should stay within our partnership limits for increased referral outcomes. Which means that if you heavily promote KIC general services (and not the HLCI clinic-specific form) you run the risk on not being able to track the patients that contacted KIC directly and not trough your system. However, that percentage is normally very low. That said, feel free to find inspiration or reshare our social media posts when promoting the partnership, use and customize our educational and promotional materials, watch our available trainings for further cessation information, join our email list to not miss out on our latest news and initiatives and email us for Technical Assistance or custom training opportunities. </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solidFill>
                  <a:srgbClr val="092B49"/>
                </a:solidFill>
              </a:rPr>
              <a:t>And we’ve reached the end of this presentation, but before we open it up for questions, we would really appreciate it if you could complete the post training survey so we can continue to learn how to provide our valuable partners with the best possible service. We really appreciate your time and interest. Thank you very much. </a:t>
            </a:r>
            <a:endParaRPr lang="en-US" sz="1200" b="0" i="0" u="none" strike="noStrike" baseline="0" dirty="0">
              <a:solidFill>
                <a:srgbClr val="092B49"/>
              </a:solidFill>
            </a:endParaRPr>
          </a:p>
          <a:p>
            <a:pPr lvl="0">
              <a:buFont typeface="Arial"/>
              <a:buNone/>
              <a:defRPr/>
            </a:pPr>
            <a:endParaRPr lang="en-US" sz="1200" b="0" i="0" u="none" strike="noStrike" baseline="0" dirty="0">
              <a:solidFill>
                <a:srgbClr val="092B49"/>
              </a:solidFill>
            </a:endParaRPr>
          </a:p>
          <a:p>
            <a:pPr lvl="0">
              <a:buFont typeface="Arial"/>
              <a:buNone/>
              <a:defRPr/>
            </a:pPr>
            <a:r>
              <a:rPr lang="en-US" sz="1200" b="0" i="0" u="none" strike="noStrike" baseline="0" dirty="0">
                <a:solidFill>
                  <a:srgbClr val="092B49"/>
                </a:solidFill>
              </a:rPr>
              <a:t>Resources available to clients but also for health professionals and tobacco control &amp; education partners. </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dirty="0"/>
              <a:t>End by 11:30</a:t>
            </a:r>
          </a:p>
          <a:p>
            <a:pPr lvl="1">
              <a:buFont typeface="Arial"/>
              <a:buNone/>
              <a:defRPr/>
            </a:pPr>
            <a:endParaRPr lang="en-US" sz="1200" b="0" i="0" u="none" strike="noStrike" baseline="0" dirty="0">
              <a:solidFill>
                <a:srgbClr val="092B49"/>
              </a:solidFill>
            </a:endParaRPr>
          </a:p>
        </p:txBody>
      </p:sp>
      <p:sp>
        <p:nvSpPr>
          <p:cNvPr id="4" name="Slide Number Placeholder 3"/>
          <p:cNvSpPr>
            <a:spLocks noGrp="1"/>
          </p:cNvSpPr>
          <p:nvPr>
            <p:ph type="sldNum" sz="quarter" idx="5"/>
          </p:nvPr>
        </p:nvSpPr>
        <p:spPr/>
        <p:txBody>
          <a:bodyPr/>
          <a:lstStyle/>
          <a:p>
            <a:fld id="{2AB22379-482E-4C23-B817-F206E7B7C1FE}" type="slidenum">
              <a:rPr lang="en-US" smtClean="0"/>
              <a:t>28</a:t>
            </a:fld>
            <a:endParaRPr lang="en-US"/>
          </a:p>
        </p:txBody>
      </p:sp>
    </p:spTree>
    <p:extLst>
      <p:ext uri="{BB962C8B-B14F-4D97-AF65-F5344CB8AC3E}">
        <p14:creationId xmlns:p14="http://schemas.microsoft.com/office/powerpoint/2010/main" val="22666803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32363A"/>
                </a:solidFill>
                <a:effectLst/>
                <a:latin typeface="72"/>
              </a:rPr>
              <a:t>ANNA</a:t>
            </a:r>
          </a:p>
          <a:p>
            <a:r>
              <a:rPr lang="en-US" b="0" i="0" dirty="0">
                <a:solidFill>
                  <a:srgbClr val="32363A"/>
                </a:solidFill>
                <a:effectLst/>
                <a:latin typeface="72"/>
              </a:rPr>
              <a:t>Post-Training Survey: </a:t>
            </a:r>
            <a:r>
              <a:rPr lang="en-US" b="0" i="0" dirty="0">
                <a:solidFill>
                  <a:srgbClr val="000000"/>
                </a:solidFill>
                <a:effectLst/>
                <a:latin typeface="72"/>
              </a:rPr>
              <a:t>https://ucsd.co1.qualtrics.com/jfe/form/SV_0SuVgvGdPXFAeJ8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End by 11:30</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29</a:t>
            </a:fld>
            <a:endParaRPr lang="en-US"/>
          </a:p>
        </p:txBody>
      </p:sp>
    </p:spTree>
    <p:extLst>
      <p:ext uri="{BB962C8B-B14F-4D97-AF65-F5344CB8AC3E}">
        <p14:creationId xmlns:p14="http://schemas.microsoft.com/office/powerpoint/2010/main" val="2783309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ANNA</a:t>
            </a:r>
          </a:p>
          <a:p>
            <a:r>
              <a:rPr lang="en-US" dirty="0"/>
              <a:t>This is our agenda for today’s presentation. We’re going to start with a brief introduction of the program KIC, continue with an overview of proactive referrals, our partnership and next steps. If you have any questions during our presentation, please feel free to drop them in the chat box and we will answer them at the end of the training. But before I start touching on these topics, we would really appreciate if you could complete our pre training survey.</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3</a:t>
            </a:fld>
            <a:endParaRPr lang="en-US"/>
          </a:p>
        </p:txBody>
      </p:sp>
    </p:spTree>
    <p:extLst>
      <p:ext uri="{BB962C8B-B14F-4D97-AF65-F5344CB8AC3E}">
        <p14:creationId xmlns:p14="http://schemas.microsoft.com/office/powerpoint/2010/main" val="2904541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End by 11:30</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30</a:t>
            </a:fld>
            <a:endParaRPr lang="en-US"/>
          </a:p>
        </p:txBody>
      </p:sp>
    </p:spTree>
    <p:extLst>
      <p:ext uri="{BB962C8B-B14F-4D97-AF65-F5344CB8AC3E}">
        <p14:creationId xmlns:p14="http://schemas.microsoft.com/office/powerpoint/2010/main" val="36472993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End by 11:30</a:t>
            </a:r>
          </a:p>
        </p:txBody>
      </p:sp>
      <p:sp>
        <p:nvSpPr>
          <p:cNvPr id="4" name="Slide Number Placeholder 3"/>
          <p:cNvSpPr>
            <a:spLocks noGrp="1"/>
          </p:cNvSpPr>
          <p:nvPr>
            <p:ph type="sldNum" sz="quarter" idx="5"/>
          </p:nvPr>
        </p:nvSpPr>
        <p:spPr/>
        <p:txBody>
          <a:bodyPr/>
          <a:lstStyle/>
          <a:p>
            <a:fld id="{2AB22379-482E-4C23-B817-F206E7B7C1FE}" type="slidenum">
              <a:rPr lang="en-US" smtClean="0"/>
              <a:t>31</a:t>
            </a:fld>
            <a:endParaRPr lang="en-US"/>
          </a:p>
        </p:txBody>
      </p:sp>
    </p:spTree>
    <p:extLst>
      <p:ext uri="{BB962C8B-B14F-4D97-AF65-F5344CB8AC3E}">
        <p14:creationId xmlns:p14="http://schemas.microsoft.com/office/powerpoint/2010/main" val="23163828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072E22-3E10-4AD4-A12E-E7F36FC2DAF6}" type="slidenum">
              <a:rPr lang="en-US" smtClean="0"/>
              <a:t>32</a:t>
            </a:fld>
            <a:endParaRPr lang="en-US" dirty="0"/>
          </a:p>
        </p:txBody>
      </p:sp>
    </p:spTree>
    <p:extLst>
      <p:ext uri="{BB962C8B-B14F-4D97-AF65-F5344CB8AC3E}">
        <p14:creationId xmlns:p14="http://schemas.microsoft.com/office/powerpoint/2010/main" val="14957592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San Ysidro Health, El Cajon clinic set up a table in their clinic’s lobby area once per week.</a:t>
            </a:r>
          </a:p>
          <a:p>
            <a:endParaRPr lang="en-US" dirty="0"/>
          </a:p>
          <a:p>
            <a:r>
              <a:rPr lang="en-US" dirty="0"/>
              <a:t>The ATCP coordinator and a patient navigator spoke with people in the clinic about their tobacco use, and when appropriate for the patient’s language, talked with them about KIC California. </a:t>
            </a:r>
          </a:p>
          <a:p>
            <a:endParaRPr lang="en-US" dirty="0"/>
          </a:p>
          <a:p>
            <a:r>
              <a:rPr lang="en-US" dirty="0"/>
              <a:t>iPads were used to signing people up to KIC using their clinic-specific links.</a:t>
            </a:r>
          </a:p>
          <a:p>
            <a:endParaRPr lang="en-US" dirty="0"/>
          </a:p>
          <a:p>
            <a:r>
              <a:rPr lang="en-US" dirty="0"/>
              <a:t>As patients had questions about the sign-up form or process, the clinic staff were right there to answer. </a:t>
            </a:r>
          </a:p>
          <a:p>
            <a:endParaRPr lang="en-US" dirty="0"/>
          </a:p>
          <a:p>
            <a:r>
              <a:rPr lang="en-US" dirty="0"/>
              <a:t>Arabic-speaking patients were referred to an in-language text program. </a:t>
            </a:r>
          </a:p>
          <a:p>
            <a:pPr>
              <a:lnSpc>
                <a:spcPct val="120000"/>
              </a:lnSpc>
              <a:spcAft>
                <a:spcPts val="611"/>
              </a:spcAft>
              <a:buClr>
                <a:srgbClr val="185278"/>
              </a:buClr>
              <a:buFont typeface="Wingdings" charset="2"/>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72E22-3E10-4AD4-A12E-E7F36FC2DA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77113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Incorporated tobacco cessation into a street-outreach needs assessment screening. Their street outreach team screens potential patients living on the streets in SF, and the screener helps identity what services offered at their clinic a person could benefit from. </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Community Living Room offers one or two interactive tobacco education sessions per month. </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Patient who have their own working phone and sign up for KIC get a $10 gift card.</a:t>
            </a:r>
          </a:p>
          <a:p>
            <a:pPr>
              <a:lnSpc>
                <a:spcPct val="120000"/>
              </a:lnSpc>
              <a:spcAft>
                <a:spcPts val="611"/>
              </a:spcAft>
              <a:buClr>
                <a:srgbClr val="185278"/>
              </a:buClr>
              <a:buFont typeface="Wingdings" charset="2"/>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72E22-3E10-4AD4-A12E-E7F36FC2DA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27031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Herald Christian Health Center:</a:t>
            </a:r>
          </a:p>
          <a:p>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The ATCP coordinator calls each patient who screens positive for tobacco use and offers them a gift card for referral to KIC/Asian Smokers Quitline; coordinator sends a thank you letter to patients who sign up.</a:t>
            </a:r>
          </a:p>
          <a:p>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The clinic also has flyers posted and supplies a Chinese language guide for signing up through the QR code – the KIC referral numbers on their monthly report show that patients are signing up through the flyers as well as through the ATCP coordinator’s calls. </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Patients who complete a counseling session in the Asian languages get an additional $20 gift card from Asian Smokers Quitline. This results in a high rate of counseling received for the referrals coming from this clinic. </a:t>
            </a:r>
          </a:p>
          <a:p>
            <a:pPr>
              <a:lnSpc>
                <a:spcPct val="120000"/>
              </a:lnSpc>
              <a:spcAft>
                <a:spcPts val="611"/>
              </a:spcAft>
              <a:buClr>
                <a:srgbClr val="185278"/>
              </a:buClr>
              <a:buFont typeface="Wingdings" charset="2"/>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72E22-3E10-4AD4-A12E-E7F36FC2DA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05508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Stanislaus Health Services Agency:</a:t>
            </a:r>
          </a:p>
          <a:p>
            <a:endParaRPr lang="en-US" dirty="0">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All patients who screen positive for tobacco use receive a quit kit that also had the clinic’s QR code, </a:t>
            </a:r>
            <a:r>
              <a:rPr lang="en-US" sz="1200" dirty="0"/>
              <a:t>whether or not they are ready to quit. Their approach considers that patients could change their mind at any point and the kit contains tools that would be helpful when they feel ready and want to connect with Kick It CA. </a:t>
            </a: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The MAs is empowered to give the quit kit after screening – which is always a nice feeling to give patients free items. The MA then puts each patient’s sticker with MRN and contact info into a log that is sent to a quality nurse who coordinates a follow-up call with the patient. Sometimes the log had detailed information about what was discussed with the patient for quitting; most likely though it arrived to the quality department with only the sticker reflecting that a quit kit was distributed to this tobacco user. </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From there, the Quality Department did all the work to follow up and connect any gaps in the EHR documentation. They made a 2 week follow-up call that included checking with the patient to see if they were able to connect with KIC. If yes, they check on interest in medication. If not, they offer help with putting in the sign-up to KIC. </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Quality nurse uses follow-up log to tie back to EHR, so that treatment plan can be viewable by anyone at the clinic. Additionally, this ensure the data is readily available for quality improvement activities. </a:t>
            </a:r>
          </a:p>
          <a:p>
            <a:pPr>
              <a:lnSpc>
                <a:spcPct val="120000"/>
              </a:lnSpc>
              <a:spcAft>
                <a:spcPts val="611"/>
              </a:spcAft>
              <a:buClr>
                <a:srgbClr val="185278"/>
              </a:buClr>
              <a:buFont typeface="Wingdings" charset="2"/>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72E22-3E10-4AD4-A12E-E7F36FC2DA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88344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Liane</a:t>
            </a:r>
          </a:p>
          <a:p>
            <a:pPr algn="l"/>
            <a:endParaRPr lang="en-US" dirty="0"/>
          </a:p>
          <a:p>
            <a:pPr marL="171450" indent="-171450" algn="l">
              <a:buFont typeface="Arial" panose="020B0604020202020204" pitchFamily="34" charset="0"/>
              <a:buChar char="•"/>
            </a:pPr>
            <a:r>
              <a:rPr lang="en-US" dirty="0"/>
              <a:t>Using up-to-date data to inform, ramp up, and drive your rapid-cycle quality improvement efforts is key to the success of this project. </a:t>
            </a:r>
          </a:p>
          <a:p>
            <a:pPr marL="171450" indent="-171450" algn="l">
              <a:buFont typeface="Arial" panose="020B0604020202020204" pitchFamily="34" charset="0"/>
              <a:buChar char="•"/>
            </a:pPr>
            <a:r>
              <a:rPr lang="en-US" dirty="0"/>
              <a:t>The KIC charts are a useful tool. On Tuesday, we started to put the KIC charts that your QIS reviews with you monthly on our shared platform.</a:t>
            </a:r>
          </a:p>
          <a:p>
            <a:pPr marL="171450" indent="-171450" algn="l">
              <a:buFont typeface="Arial" panose="020B0604020202020204" pitchFamily="34" charset="0"/>
              <a:buChar char="•"/>
            </a:pPr>
            <a:r>
              <a:rPr lang="en-US" dirty="0"/>
              <a:t>In your clinic-specific tab and in some of the KIC charts, we’ve added information on the estimated number of patients each month who use tobacco. This estimate will be useful to you as you gauge your goals moving forward, both for KIC referrals and for other areas of tobacco cessation support. </a:t>
            </a:r>
          </a:p>
          <a:p>
            <a:pPr marL="171450" indent="-171450" algn="l">
              <a:buFont typeface="Arial" panose="020B0604020202020204" pitchFamily="34" charset="0"/>
              <a:buChar char="•"/>
            </a:pPr>
            <a:r>
              <a:rPr lang="en-US" dirty="0"/>
              <a:t>In our Playbook, we have a monthly QI monitoring tool for your use. This tool takes some basic indicators and provides a dashboard to help visualize progress and easily identify areas for improvement or next steps. You may choose to use another tool to monitor your QI progress, but your monitoring should be consistent and documented in one location so you can observe objective changes over time</a:t>
            </a:r>
            <a:r>
              <a:rPr lang="en-US"/>
              <a:t>. </a:t>
            </a:r>
            <a:endParaRPr lang="en-US" dirty="0"/>
          </a:p>
          <a:p>
            <a:pPr marL="171450" indent="-171450" algn="l">
              <a:buFont typeface="Arial" panose="020B0604020202020204" pitchFamily="34" charset="0"/>
              <a:buChar char="•"/>
            </a:pPr>
            <a:r>
              <a:rPr lang="en-US" dirty="0"/>
              <a:t>I’d like to emphasize, based on our years of experience in clinical tobacco cessation, that these five tools are ESSENTIAL to increase tobacco quit rates among our patients.</a:t>
            </a:r>
          </a:p>
          <a:p>
            <a:pPr marL="171450" indent="-171450" algn="l">
              <a:buFont typeface="Arial" panose="020B0604020202020204" pitchFamily="34" charset="0"/>
              <a:buChar char="•"/>
            </a:pPr>
            <a:r>
              <a:rPr lang="en-US" dirty="0"/>
              <a:t>As Cohort 1 and 2 clinics can attest, our Cohort 3 time to improve tobacco cessation care delivery will pass quickly. Regular check-ins with your Quality Improvement Specialist are critical to ensure that you have all of the evidence from the literature AND practice experience to make the best system decisions.</a:t>
            </a:r>
          </a:p>
          <a:p>
            <a:pPr marL="171450" indent="-171450" algn="l">
              <a:buFont typeface="Arial" panose="020B0604020202020204" pitchFamily="34" charset="0"/>
              <a:buChar char="•"/>
            </a:pPr>
            <a:r>
              <a:rPr lang="en-US" dirty="0"/>
              <a:t>Among adults, tobacco use prevalence in community clinic patients ranges around 10-20%. While that is higher than the general population, the absolute number of patients that use tobacco is relatively small. This means that individual, personalized follow-up with every patient that uses tobacco is both possible and necessary to improve system-based tobacco cessation. Calling a patient to see how they are doing is particularly effective. For example, when you refer a to Kick It California, an MA or other staff person can call the patient to see if the connection happened and provide assistance if it didn’t.</a:t>
            </a:r>
          </a:p>
          <a:p>
            <a:pPr marL="171450" indent="-171450" algn="l">
              <a:buFont typeface="Arial" panose="020B0604020202020204" pitchFamily="34" charset="0"/>
              <a:buChar char="•"/>
            </a:pPr>
            <a:r>
              <a:rPr lang="en-US" dirty="0"/>
              <a:t>Finally, clinic champions are essential. These are clinicians who strongly support effective tobacco cessation. They can engage and influence their colleagues and can provide invaluable feedback on how to improve your intervention strategies with the QI finish line now in sight.</a:t>
            </a:r>
          </a:p>
          <a:p>
            <a:pPr marL="171450" indent="-171450" algn="l">
              <a:buFont typeface="Arial" panose="020B0604020202020204" pitchFamily="34" charset="0"/>
              <a:buChar char="•"/>
            </a:pPr>
            <a:r>
              <a:rPr lang="en-US" dirty="0"/>
              <a:t>I’d like to now pass the program to my colleague, Liane Winter. Liane?</a:t>
            </a:r>
          </a:p>
          <a:p>
            <a:pPr marL="0" indent="0" algn="l">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72E22-3E10-4AD4-A12E-E7F36FC2DA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19308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3500"/>
              </a:lnSpc>
              <a:spcBef>
                <a:spcPts val="0"/>
              </a:spcBef>
              <a:spcAft>
                <a:spcPts val="1200"/>
              </a:spcAft>
              <a:buClr>
                <a:srgbClr val="0070C0"/>
              </a:buClr>
            </a:pPr>
            <a:r>
              <a:rPr lang="en-US" dirty="0">
                <a:latin typeface="Arial" panose="020B0604020202020204" pitchFamily="34" charset="0"/>
                <a:cs typeface="Arial" panose="020B0604020202020204" pitchFamily="34" charset="0"/>
              </a:rPr>
              <a:t>Liane</a:t>
            </a:r>
          </a:p>
          <a:p>
            <a:pPr>
              <a:lnSpc>
                <a:spcPts val="3500"/>
              </a:lnSpc>
              <a:spcBef>
                <a:spcPts val="0"/>
              </a:spcBef>
              <a:spcAft>
                <a:spcPts val="1200"/>
              </a:spcAft>
              <a:buClr>
                <a:srgbClr val="0070C0"/>
              </a:buClr>
            </a:pPr>
            <a:endParaRPr lang="en-US" dirty="0">
              <a:latin typeface="Arial" panose="020B0604020202020204" pitchFamily="34" charset="0"/>
              <a:cs typeface="Arial" panose="020B0604020202020204" pitchFamily="34" charset="0"/>
            </a:endParaRPr>
          </a:p>
          <a:p>
            <a:pPr marL="171450" indent="-171450">
              <a:lnSpc>
                <a:spcPts val="3500"/>
              </a:lnSpc>
              <a:spcBef>
                <a:spcPts val="0"/>
              </a:spcBef>
              <a:spcAft>
                <a:spcPts val="1200"/>
              </a:spcAft>
              <a:buClr>
                <a:srgbClr val="0070C0"/>
              </a:buClr>
              <a:buFont typeface="Arial" panose="020B0604020202020204" pitchFamily="34" charset="0"/>
              <a:buChar char="•"/>
            </a:pPr>
            <a:r>
              <a:rPr lang="en-US" dirty="0">
                <a:latin typeface="Arial" panose="020B0604020202020204" pitchFamily="34" charset="0"/>
                <a:cs typeface="Arial" panose="020B0604020202020204" pitchFamily="34" charset="0"/>
              </a:rPr>
              <a:t>Remember that most patients want to quit – your clinic is meeting a demand for a service when offering help to quit.</a:t>
            </a:r>
          </a:p>
          <a:p>
            <a:pPr marL="171450" indent="-171450">
              <a:lnSpc>
                <a:spcPts val="3500"/>
              </a:lnSpc>
              <a:spcBef>
                <a:spcPts val="0"/>
              </a:spcBef>
              <a:spcAft>
                <a:spcPts val="1200"/>
              </a:spcAft>
              <a:buClr>
                <a:srgbClr val="0070C0"/>
              </a:buClr>
              <a:buFont typeface="Arial" panose="020B0604020202020204" pitchFamily="34" charset="0"/>
              <a:buChar char="•"/>
            </a:pPr>
            <a:r>
              <a:rPr lang="en-US" dirty="0">
                <a:latin typeface="Arial" panose="020B0604020202020204" pitchFamily="34" charset="0"/>
                <a:cs typeface="Arial" panose="020B0604020202020204" pitchFamily="34" charset="0"/>
              </a:rPr>
              <a:t>Utilize data from those patient surveys and focus groups – share the data with your team. Highlight what your patients want when it comes to offering tobacco cessation services.</a:t>
            </a:r>
          </a:p>
          <a:p>
            <a:pPr marL="171450" indent="-171450">
              <a:lnSpc>
                <a:spcPts val="3500"/>
              </a:lnSpc>
              <a:spcBef>
                <a:spcPts val="0"/>
              </a:spcBef>
              <a:spcAft>
                <a:spcPts val="1200"/>
              </a:spcAft>
              <a:buClr>
                <a:srgbClr val="0070C0"/>
              </a:buClr>
              <a:buFont typeface="Arial" panose="020B0604020202020204" pitchFamily="34" charset="0"/>
              <a:buChar char="•"/>
            </a:pPr>
            <a:r>
              <a:rPr lang="en-US" dirty="0">
                <a:latin typeface="Arial" panose="020B0604020202020204" pitchFamily="34" charset="0"/>
                <a:cs typeface="Arial" panose="020B0604020202020204" pitchFamily="34" charset="0"/>
              </a:rPr>
              <a:t>Conduct 1:1 trainings with those who need it – some people will be late adopters of a given change, and that’s okay. Plan for it. Also, have a system of reminders in place, which is where that clinician champion to letting you know what will work and what will not. We will also talk more about reminder systems a few slides from now. </a:t>
            </a:r>
          </a:p>
          <a:p>
            <a:pPr marL="171450" indent="-171450">
              <a:lnSpc>
                <a:spcPts val="3500"/>
              </a:lnSpc>
              <a:spcBef>
                <a:spcPts val="0"/>
              </a:spcBef>
              <a:spcAft>
                <a:spcPts val="1200"/>
              </a:spcAft>
              <a:buClr>
                <a:srgbClr val="0070C0"/>
              </a:buClr>
              <a:buFont typeface="Arial" panose="020B0604020202020204" pitchFamily="34" charset="0"/>
              <a:buChar char="•"/>
            </a:pPr>
            <a:r>
              <a:rPr lang="en-US" dirty="0">
                <a:latin typeface="Arial" panose="020B0604020202020204" pitchFamily="34" charset="0"/>
                <a:cs typeface="Arial" panose="020B0604020202020204" pitchFamily="34" charset="0"/>
              </a:rPr>
              <a:t>Share success stories to motivate your team – everyone loves to hear about a patient who was able to quit successfully! </a:t>
            </a:r>
            <a:endParaRPr lang="en-US" sz="1200" dirty="0">
              <a:solidFill>
                <a:srgbClr val="1C86AB"/>
              </a:solidFill>
              <a:latin typeface="Arial" panose="020B0604020202020204" pitchFamily="34" charset="0"/>
              <a:cs typeface="Arial" panose="020B0604020202020204" pitchFamily="34" charset="0"/>
            </a:endParaRPr>
          </a:p>
          <a:p>
            <a:pPr algn="l"/>
            <a:endParaRPr lang="en-US" b="0" i="0" dirty="0">
              <a:solidFill>
                <a:srgbClr val="3A3C39"/>
              </a:solidFill>
              <a:effectLst/>
              <a:latin typeface="Open Sans" panose="020B0606030504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72E22-3E10-4AD4-A12E-E7F36FC2DA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3949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822DE-8027-C7AA-ED00-32788BD7BE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DFC0BE-9272-9D0F-BE4D-93E6C7C634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B145CC-6B81-286F-5C6F-301495DE91D6}"/>
              </a:ext>
            </a:extLst>
          </p:cNvPr>
          <p:cNvSpPr>
            <a:spLocks noGrp="1"/>
          </p:cNvSpPr>
          <p:nvPr>
            <p:ph type="body" idx="1"/>
          </p:nvPr>
        </p:nvSpPr>
        <p:spPr/>
        <p:txBody>
          <a:bodyPr/>
          <a:lstStyle/>
          <a:p>
            <a:pPr algn="l"/>
            <a:r>
              <a:rPr lang="en-US" dirty="0"/>
              <a:t>Liane</a:t>
            </a:r>
          </a:p>
          <a:p>
            <a:pPr algn="l"/>
            <a:endParaRPr lang="en-US" dirty="0"/>
          </a:p>
          <a:p>
            <a:pPr algn="l"/>
            <a:r>
              <a:rPr lang="en-US" dirty="0"/>
              <a:t>HLCI will use your baseline data to help you establish an estimated number of patients who use tobacco and visit your clinic is a given month. You can use this number to set goals for referrals to KIC, or your in-house counseling program if applicable. </a:t>
            </a:r>
          </a:p>
        </p:txBody>
      </p:sp>
      <p:sp>
        <p:nvSpPr>
          <p:cNvPr id="4" name="Slide Number Placeholder 3">
            <a:extLst>
              <a:ext uri="{FF2B5EF4-FFF2-40B4-BE49-F238E27FC236}">
                <a16:creationId xmlns:a16="http://schemas.microsoft.com/office/drawing/2014/main" id="{2DCBF7F8-4206-3ADE-3FA9-5CF7A8F3E60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72E22-3E10-4AD4-A12E-E7F36FC2DAF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83370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have a few new clinics joining us for this cohort that offer robust in-house tobacco cessation counseling programs. Your QIS will work with you on a clinic-by-clinic basis to develop ideas for increasing participation in those in-house programs.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r>
              <a:rPr lang="en-US" dirty="0"/>
              <a:t>All C3 clinics may use KIC as a resource (i.e., not all clinics have an in-house program so hosting a RISE session on increasing participation in-house programs will not resonate with all C3 clinic.). </a:t>
            </a:r>
          </a:p>
          <a:p>
            <a:endParaRPr lang="en-US" dirty="0"/>
          </a:p>
          <a:p>
            <a:r>
              <a:rPr lang="en-US" dirty="0"/>
              <a:t>All clinics have the objective to increase referrals to KIC as part of their SOW for the ATCP grant. This objective can be achieved in parallel with goals for in-house programs and your QIS is happy to discuss how referrals to KIC can augment in-house cessation counseling services. </a:t>
            </a:r>
          </a:p>
        </p:txBody>
      </p:sp>
      <p:sp>
        <p:nvSpPr>
          <p:cNvPr id="4" name="Slide Number Placeholder 3"/>
          <p:cNvSpPr>
            <a:spLocks noGrp="1"/>
          </p:cNvSpPr>
          <p:nvPr>
            <p:ph type="sldNum" sz="quarter" idx="5"/>
          </p:nvPr>
        </p:nvSpPr>
        <p:spPr/>
        <p:txBody>
          <a:bodyPr/>
          <a:lstStyle/>
          <a:p>
            <a:fld id="{01072E22-3E10-4AD4-A12E-E7F36FC2DAF6}" type="slidenum">
              <a:rPr lang="en-US" smtClean="0"/>
              <a:t>4</a:t>
            </a:fld>
            <a:endParaRPr lang="en-US" dirty="0"/>
          </a:p>
        </p:txBody>
      </p:sp>
    </p:spTree>
    <p:extLst>
      <p:ext uri="{BB962C8B-B14F-4D97-AF65-F5344CB8AC3E}">
        <p14:creationId xmlns:p14="http://schemas.microsoft.com/office/powerpoint/2010/main" val="13988398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Liane turns it over to Dr. Backman for closing remarks. </a:t>
            </a:r>
          </a:p>
        </p:txBody>
      </p:sp>
      <p:sp>
        <p:nvSpPr>
          <p:cNvPr id="4" name="Slide Number Placeholder 3"/>
          <p:cNvSpPr>
            <a:spLocks noGrp="1"/>
          </p:cNvSpPr>
          <p:nvPr>
            <p:ph type="sldNum" sz="quarter" idx="5"/>
          </p:nvPr>
        </p:nvSpPr>
        <p:spPr/>
        <p:txBody>
          <a:bodyPr/>
          <a:lstStyle/>
          <a:p>
            <a:fld id="{01072E22-3E10-4AD4-A12E-E7F36FC2DAF6}" type="slidenum">
              <a:rPr lang="en-US" smtClean="0"/>
              <a:t>40</a:t>
            </a:fld>
            <a:endParaRPr lang="en-US" dirty="0"/>
          </a:p>
        </p:txBody>
      </p:sp>
    </p:spTree>
    <p:extLst>
      <p:ext uri="{BB962C8B-B14F-4D97-AF65-F5344CB8AC3E}">
        <p14:creationId xmlns:p14="http://schemas.microsoft.com/office/powerpoint/2010/main" val="1495759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2363A"/>
                </a:solidFill>
                <a:effectLst/>
                <a:latin typeface="72"/>
              </a:rPr>
              <a:t>ANNA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2363A"/>
                </a:solidFill>
                <a:effectLst/>
                <a:latin typeface="72"/>
              </a:rPr>
              <a:t>You can scan the QR Code you see on the screen or click on the link I just shared in the chat box. I’ll just wait a couple of minutes so you can complete the survey. We really appreciate your time completing this poll.</a:t>
            </a:r>
            <a:endParaRPr lang="en-US" b="0" i="0" dirty="0">
              <a:solidFill>
                <a:srgbClr val="000000"/>
              </a:solidFill>
              <a:effectLst/>
              <a:latin typeface="72"/>
            </a:endParaRPr>
          </a:p>
          <a:p>
            <a:r>
              <a:rPr lang="en-US" b="0" i="0" dirty="0">
                <a:solidFill>
                  <a:srgbClr val="000000"/>
                </a:solidFill>
                <a:effectLst/>
                <a:latin typeface="72"/>
              </a:rPr>
              <a:t>Pre training survey link: https://ucsd.co1.qualtrics.com/jfe/form/SV_4PhPFVjW9qRPX7w</a:t>
            </a: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5</a:t>
            </a:fld>
            <a:endParaRPr lang="en-US"/>
          </a:p>
        </p:txBody>
      </p:sp>
    </p:spTree>
    <p:extLst>
      <p:ext uri="{BB962C8B-B14F-4D97-AF65-F5344CB8AC3E}">
        <p14:creationId xmlns:p14="http://schemas.microsoft.com/office/powerpoint/2010/main" val="2677058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ANNA</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6</a:t>
            </a:fld>
            <a:endParaRPr lang="en-US"/>
          </a:p>
        </p:txBody>
      </p:sp>
    </p:spTree>
    <p:extLst>
      <p:ext uri="{BB962C8B-B14F-4D97-AF65-F5344CB8AC3E}">
        <p14:creationId xmlns:p14="http://schemas.microsoft.com/office/powerpoint/2010/main" val="1743389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start with introducing KIC. What is KIC? KIC, previously known as the California Smokers’ Helpline or 1-800 NO BUTTS, is a FREE statewide tobacco cessation program operated by UC San Diego funded by CTPP and First 5 California. Our program, which has been validated in several randomized control trials, is available to ALL California residents and provides quit coaching services in English, Spanish, Mandarin, Cantonese, Korean, and Vietnamese. In our 32 years of history, w</a:t>
            </a:r>
            <a:r>
              <a:rPr lang="en-US" b="0" i="0" dirty="0">
                <a:solidFill>
                  <a:srgbClr val="002B49"/>
                </a:solidFill>
                <a:effectLst/>
                <a:latin typeface="Jagger"/>
              </a:rPr>
              <a:t>e've helped 1 million people quit through free, customized, one-on-one coaching that is grounded in science. And now I’m going to hand it over to Carrie, so she can go more in depth about our services, resources, protocol, and referral options.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7</a:t>
            </a:fld>
            <a:endParaRPr lang="en-US"/>
          </a:p>
        </p:txBody>
      </p:sp>
    </p:spTree>
    <p:extLst>
      <p:ext uri="{BB962C8B-B14F-4D97-AF65-F5344CB8AC3E}">
        <p14:creationId xmlns:p14="http://schemas.microsoft.com/office/powerpoint/2010/main" val="2227476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8</a:t>
            </a:fld>
            <a:endParaRPr lang="en-US"/>
          </a:p>
        </p:txBody>
      </p:sp>
    </p:spTree>
    <p:extLst>
      <p:ext uri="{BB962C8B-B14F-4D97-AF65-F5344CB8AC3E}">
        <p14:creationId xmlns:p14="http://schemas.microsoft.com/office/powerpoint/2010/main" val="4120454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9</a:t>
            </a:fld>
            <a:endParaRPr lang="en-US"/>
          </a:p>
        </p:txBody>
      </p:sp>
    </p:spTree>
    <p:extLst>
      <p:ext uri="{BB962C8B-B14F-4D97-AF65-F5344CB8AC3E}">
        <p14:creationId xmlns:p14="http://schemas.microsoft.com/office/powerpoint/2010/main" val="2657209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Slide Number Placeholder 5"/>
          <p:cNvSpPr>
            <a:spLocks noGrp="1"/>
          </p:cNvSpPr>
          <p:nvPr>
            <p:ph type="sldNum" sz="quarter" idx="12"/>
          </p:nvPr>
        </p:nvSpPr>
        <p:spPr>
          <a:xfrm>
            <a:off x="8610600" y="6356350"/>
            <a:ext cx="2743200" cy="365125"/>
          </a:xfrm>
        </p:spPr>
        <p:txBody>
          <a:bodyPr/>
          <a:lstStyle/>
          <a:p>
            <a:fld id="{E8E76E31-5F90-4FE2-ACFC-8F19958503F1}" type="slidenum">
              <a:rPr lang="en-US" smtClean="0"/>
              <a:t>‹#›</a:t>
            </a:fld>
            <a:endParaRPr lang="en-US" dirty="0"/>
          </a:p>
        </p:txBody>
      </p:sp>
    </p:spTree>
    <p:extLst>
      <p:ext uri="{BB962C8B-B14F-4D97-AF65-F5344CB8AC3E}">
        <p14:creationId xmlns:p14="http://schemas.microsoft.com/office/powerpoint/2010/main" val="2410658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dirty="0"/>
          </a:p>
        </p:txBody>
      </p:sp>
      <p:sp>
        <p:nvSpPr>
          <p:cNvPr id="9" name="Rectangle 8"/>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850179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dirty="0"/>
          </a:p>
        </p:txBody>
      </p:sp>
    </p:spTree>
    <p:extLst>
      <p:ext uri="{BB962C8B-B14F-4D97-AF65-F5344CB8AC3E}">
        <p14:creationId xmlns:p14="http://schemas.microsoft.com/office/powerpoint/2010/main" val="189415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631091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15178629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613700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23584411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3903693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36529223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1700451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3816384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ight Triangle 9">
            <a:extLst>
              <a:ext uri="{FF2B5EF4-FFF2-40B4-BE49-F238E27FC236}">
                <a16:creationId xmlns:a16="http://schemas.microsoft.com/office/drawing/2014/main" id="{40F52EA4-4CD2-4E90-9714-B7C784CEE141}"/>
              </a:ext>
            </a:extLst>
          </p:cNvPr>
          <p:cNvSpPr/>
          <p:nvPr userDrawn="1"/>
        </p:nvSpPr>
        <p:spPr>
          <a:xfrm flipH="1">
            <a:off x="8815227" y="4438436"/>
            <a:ext cx="3256906" cy="2268650"/>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790801"/>
            <a:ext cx="10515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dirty="0"/>
          </a:p>
        </p:txBody>
      </p:sp>
      <p:pic>
        <p:nvPicPr>
          <p:cNvPr id="9" name="Picture 8" descr="Logo&#10;&#10;Description automatically generated">
            <a:extLst>
              <a:ext uri="{FF2B5EF4-FFF2-40B4-BE49-F238E27FC236}">
                <a16:creationId xmlns:a16="http://schemas.microsoft.com/office/drawing/2014/main" id="{620B5DC3-20B1-4325-891C-E4E252992D2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6883" y="5808306"/>
            <a:ext cx="1374117" cy="684569"/>
          </a:xfrm>
          <a:prstGeom prst="rect">
            <a:avLst/>
          </a:prstGeom>
        </p:spPr>
      </p:pic>
    </p:spTree>
    <p:extLst>
      <p:ext uri="{BB962C8B-B14F-4D97-AF65-F5344CB8AC3E}">
        <p14:creationId xmlns:p14="http://schemas.microsoft.com/office/powerpoint/2010/main" val="37804700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1157429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4171442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dirty="0"/>
          </a:p>
        </p:txBody>
      </p:sp>
    </p:spTree>
    <p:extLst>
      <p:ext uri="{BB962C8B-B14F-4D97-AF65-F5344CB8AC3E}">
        <p14:creationId xmlns:p14="http://schemas.microsoft.com/office/powerpoint/2010/main" val="39746822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797B8-C2D6-C40D-A121-4370C3031C0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CF889-CACE-0A7C-9604-FC54450F1B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EA5D0F-08DB-192C-C2F5-6A8E2F514F80}"/>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5" name="Footer Placeholder 4">
            <a:extLst>
              <a:ext uri="{FF2B5EF4-FFF2-40B4-BE49-F238E27FC236}">
                <a16:creationId xmlns:a16="http://schemas.microsoft.com/office/drawing/2014/main" id="{1819A792-D0FC-DCAC-D25E-DF74B5041D1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92DA66E-BB1A-2E2B-0198-1B509B0BFFBD}"/>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467236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3A24E-3B43-5D60-3849-5421358E0D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A79C79-7244-6DAC-C1A0-FE2F097DBF8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02A28B-9DF0-ACB5-A0AD-C9C2E0C55FE2}"/>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5" name="Footer Placeholder 4">
            <a:extLst>
              <a:ext uri="{FF2B5EF4-FFF2-40B4-BE49-F238E27FC236}">
                <a16:creationId xmlns:a16="http://schemas.microsoft.com/office/drawing/2014/main" id="{198F5066-7989-375A-6915-C6FA1B3AC76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A6C2CFC-BFB9-6446-A37A-96487412E39F}"/>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2319474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33195-9F81-53FD-F03A-05576277FB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561E80B-188B-71C3-ABEB-431F6F2C62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7C3C1C4-4C40-D820-D000-7F0EDA769459}"/>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5" name="Footer Placeholder 4">
            <a:extLst>
              <a:ext uri="{FF2B5EF4-FFF2-40B4-BE49-F238E27FC236}">
                <a16:creationId xmlns:a16="http://schemas.microsoft.com/office/drawing/2014/main" id="{14A8DF6F-2853-CCE5-FC56-0E0E19B8E29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9157F7C-9969-6D83-31EF-B0D4297CC421}"/>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2129373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5556D-DA4C-89F1-754E-A4374E74BE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EDB116-727B-0561-8D86-5D41093657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443754-E026-36F6-B0EB-E30F2B0379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9295F84-FA25-5495-8399-A44E87290C1E}"/>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6" name="Footer Placeholder 5">
            <a:extLst>
              <a:ext uri="{FF2B5EF4-FFF2-40B4-BE49-F238E27FC236}">
                <a16:creationId xmlns:a16="http://schemas.microsoft.com/office/drawing/2014/main" id="{CE60661D-42A1-7FE8-774D-5B7049CF26C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A99676-D2F9-2D89-C83F-E4DEFEDA560B}"/>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26488229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6DA9D-7C09-C25F-068A-6A770E321A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4905736-2A5D-FF18-D518-E3FCF25723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59BE0DA-3FC7-1FCB-92DE-24C0C05080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C495F6-2C5C-AB83-C68C-0E046A4177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B727A06-7235-1FA3-11AD-0BBB06F25F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EE6693-5829-AED4-D2DC-8B1833343F13}"/>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8" name="Footer Placeholder 7">
            <a:extLst>
              <a:ext uri="{FF2B5EF4-FFF2-40B4-BE49-F238E27FC236}">
                <a16:creationId xmlns:a16="http://schemas.microsoft.com/office/drawing/2014/main" id="{A71875CE-D292-D0BA-C902-5EA4B1469245}"/>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2941080-B55B-B64F-9AC2-2F0C90CAEEDA}"/>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12274262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9426F-55AC-BB9C-322D-BD82C0030D6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7620F29-EDBE-DD2C-4B93-55AB6DAB9DC6}"/>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4" name="Footer Placeholder 3">
            <a:extLst>
              <a:ext uri="{FF2B5EF4-FFF2-40B4-BE49-F238E27FC236}">
                <a16:creationId xmlns:a16="http://schemas.microsoft.com/office/drawing/2014/main" id="{862A781C-57F3-BF7E-6E1E-261F2238225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4682A7C-1F9F-10E0-E307-6257F927DC6A}"/>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786582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9B8275-D1D6-E397-8BAA-BEE6A9C51DEE}"/>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3" name="Footer Placeholder 2">
            <a:extLst>
              <a:ext uri="{FF2B5EF4-FFF2-40B4-BE49-F238E27FC236}">
                <a16:creationId xmlns:a16="http://schemas.microsoft.com/office/drawing/2014/main" id="{451A5A6A-CED6-B4CF-334C-BBC87CF0442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15EC6D4-DA9A-0675-E715-21253B100842}"/>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402308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dirty="0"/>
          </a:p>
        </p:txBody>
      </p:sp>
    </p:spTree>
    <p:extLst>
      <p:ext uri="{BB962C8B-B14F-4D97-AF65-F5344CB8AC3E}">
        <p14:creationId xmlns:p14="http://schemas.microsoft.com/office/powerpoint/2010/main" val="26431853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0B583-7EE7-5C41-CE85-B1CFFFF1D2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D09375A-58F1-E541-1FCF-C53EB19A3D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73FB28-E913-C03E-9D0F-6DBECDB355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5AD280-4CA6-08B3-2D43-3AF0D7350FBD}"/>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6" name="Footer Placeholder 5">
            <a:extLst>
              <a:ext uri="{FF2B5EF4-FFF2-40B4-BE49-F238E27FC236}">
                <a16:creationId xmlns:a16="http://schemas.microsoft.com/office/drawing/2014/main" id="{6B801587-EF71-4587-8F3D-897A8A35199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0C82C59-3E4E-EE7F-0C32-42DF1DC9435D}"/>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15437945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9262A-6F0F-5F14-CC3D-EAAF7EAA6B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FCD5FEA-40F5-0128-2DDB-CD863BB05E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6E4EE71-D1D2-95C2-4F40-F58F96EC69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F14912-A05A-E714-0DEB-4175555EC310}"/>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6" name="Footer Placeholder 5">
            <a:extLst>
              <a:ext uri="{FF2B5EF4-FFF2-40B4-BE49-F238E27FC236}">
                <a16:creationId xmlns:a16="http://schemas.microsoft.com/office/drawing/2014/main" id="{439EC7C9-7760-B4E2-F775-027BBF2CE18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7ACF3B2-54B8-64E4-1787-32723882DF6F}"/>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28420404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0DA7D-99FE-8A71-BE82-549338602E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8F1A04-0EA7-A743-977B-415D15A8FA8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0348ED-C14B-0AB2-CE42-D41B5B4944E0}"/>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5" name="Footer Placeholder 4">
            <a:extLst>
              <a:ext uri="{FF2B5EF4-FFF2-40B4-BE49-F238E27FC236}">
                <a16:creationId xmlns:a16="http://schemas.microsoft.com/office/drawing/2014/main" id="{B6A15A78-9045-13D8-60E0-C2B3526B8CB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7314CF1-3668-4AA6-A9D9-78515406F098}"/>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35186816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D607C9-A8CF-A563-F140-5AA14D08F6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7C4A46-6DEB-D732-E94A-DCAE8E8496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544D07-1E9B-455F-A59E-A23274DD0E6C}"/>
              </a:ext>
            </a:extLst>
          </p:cNvPr>
          <p:cNvSpPr>
            <a:spLocks noGrp="1"/>
          </p:cNvSpPr>
          <p:nvPr>
            <p:ph type="dt" sz="half" idx="10"/>
          </p:nvPr>
        </p:nvSpPr>
        <p:spPr/>
        <p:txBody>
          <a:bodyPr/>
          <a:lstStyle/>
          <a:p>
            <a:fld id="{1E28D228-2421-4157-8AF6-4A52FCFBDE03}" type="datetimeFigureOut">
              <a:rPr lang="en-US" smtClean="0"/>
              <a:t>10/21/2024</a:t>
            </a:fld>
            <a:endParaRPr lang="en-US" dirty="0"/>
          </a:p>
        </p:txBody>
      </p:sp>
      <p:sp>
        <p:nvSpPr>
          <p:cNvPr id="5" name="Footer Placeholder 4">
            <a:extLst>
              <a:ext uri="{FF2B5EF4-FFF2-40B4-BE49-F238E27FC236}">
                <a16:creationId xmlns:a16="http://schemas.microsoft.com/office/drawing/2014/main" id="{FDEB9360-E41A-2ADC-D5BF-3E10EEB42B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257B65F-3F07-12A3-EC4F-B58322B525F2}"/>
              </a:ext>
            </a:extLst>
          </p:cNvPr>
          <p:cNvSpPr>
            <a:spLocks noGrp="1"/>
          </p:cNvSpPr>
          <p:nvPr>
            <p:ph type="sldNum" sz="quarter" idx="12"/>
          </p:nvPr>
        </p:nvSpPr>
        <p:spPr/>
        <p:txBody>
          <a:bodyPr/>
          <a:lstStyle/>
          <a:p>
            <a:fld id="{3266663A-FE2F-483C-9D4C-19081CEFB73F}" type="slidenum">
              <a:rPr lang="en-US" smtClean="0"/>
              <a:t>‹#›</a:t>
            </a:fld>
            <a:endParaRPr lang="en-US" dirty="0"/>
          </a:p>
        </p:txBody>
      </p:sp>
    </p:spTree>
    <p:extLst>
      <p:ext uri="{BB962C8B-B14F-4D97-AF65-F5344CB8AC3E}">
        <p14:creationId xmlns:p14="http://schemas.microsoft.com/office/powerpoint/2010/main" val="20797889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A close-up of a window&#10;&#10;Description automatically generated with low confidence">
            <a:extLst>
              <a:ext uri="{FF2B5EF4-FFF2-40B4-BE49-F238E27FC236}">
                <a16:creationId xmlns:a16="http://schemas.microsoft.com/office/drawing/2014/main" id="{A6BEC9B6-2514-4733-8C74-AC5D0FF732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5158495" cy="6858000"/>
          </a:xfrm>
          <a:prstGeom prst="rect">
            <a:avLst/>
          </a:prstGeom>
        </p:spPr>
      </p:pic>
      <p:sp>
        <p:nvSpPr>
          <p:cNvPr id="2" name="Title 1">
            <a:extLst>
              <a:ext uri="{FF2B5EF4-FFF2-40B4-BE49-F238E27FC236}">
                <a16:creationId xmlns:a16="http://schemas.microsoft.com/office/drawing/2014/main" id="{22629C63-83C2-4AAF-B47D-4725B55C435F}"/>
              </a:ext>
            </a:extLst>
          </p:cNvPr>
          <p:cNvSpPr>
            <a:spLocks noGrp="1"/>
          </p:cNvSpPr>
          <p:nvPr>
            <p:ph type="ctrTitle"/>
          </p:nvPr>
        </p:nvSpPr>
        <p:spPr>
          <a:xfrm>
            <a:off x="4038600" y="1122363"/>
            <a:ext cx="66294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3F3F7CE5-AEEE-4AB5-978F-4E9C89A03A25}"/>
              </a:ext>
            </a:extLst>
          </p:cNvPr>
          <p:cNvSpPr>
            <a:spLocks noGrp="1"/>
          </p:cNvSpPr>
          <p:nvPr>
            <p:ph type="subTitle" idx="1"/>
          </p:nvPr>
        </p:nvSpPr>
        <p:spPr>
          <a:xfrm>
            <a:off x="4038600" y="3602037"/>
            <a:ext cx="6629400" cy="213359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CA78F9-9399-4772-B2FD-6688FBA908D4}"/>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5" name="Footer Placeholder 4">
            <a:extLst>
              <a:ext uri="{FF2B5EF4-FFF2-40B4-BE49-F238E27FC236}">
                <a16:creationId xmlns:a16="http://schemas.microsoft.com/office/drawing/2014/main" id="{3009EAB2-318C-4A82-B400-794327D3857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084976-D592-42E5-829E-E0C8CDD93EB3}"/>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17667630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Content Placeholder 23" descr="Chart, pie chart&#10;&#10;Description automatically generated">
            <a:extLst>
              <a:ext uri="{FF2B5EF4-FFF2-40B4-BE49-F238E27FC236}">
                <a16:creationId xmlns:a16="http://schemas.microsoft.com/office/drawing/2014/main" id="{BBA0DA2A-2191-4643-A2FA-42B89639AEB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79275" cy="6858000"/>
          </a:xfrm>
          <a:prstGeom prst="rect">
            <a:avLst/>
          </a:prstGeom>
        </p:spPr>
      </p:pic>
      <p:sp>
        <p:nvSpPr>
          <p:cNvPr id="2" name="Title 1">
            <a:extLst>
              <a:ext uri="{FF2B5EF4-FFF2-40B4-BE49-F238E27FC236}">
                <a16:creationId xmlns:a16="http://schemas.microsoft.com/office/drawing/2014/main" id="{5252B0A2-FC40-4B5F-89D6-D230D2576102}"/>
              </a:ext>
            </a:extLst>
          </p:cNvPr>
          <p:cNvSpPr>
            <a:spLocks noGrp="1"/>
          </p:cNvSpPr>
          <p:nvPr>
            <p:ph type="title"/>
          </p:nvPr>
        </p:nvSpPr>
        <p:spPr>
          <a:xfrm>
            <a:off x="5052646" y="365125"/>
            <a:ext cx="6301154"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A129830-CA67-41B6-9E9E-D6D633BFB456}"/>
              </a:ext>
            </a:extLst>
          </p:cNvPr>
          <p:cNvSpPr>
            <a:spLocks noGrp="1"/>
          </p:cNvSpPr>
          <p:nvPr>
            <p:ph idx="1"/>
          </p:nvPr>
        </p:nvSpPr>
        <p:spPr>
          <a:xfrm>
            <a:off x="5052645" y="1825625"/>
            <a:ext cx="6301154"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684CBB0B-4FB2-402E-A854-59F01C2A279F}"/>
              </a:ext>
            </a:extLst>
          </p:cNvPr>
          <p:cNvSpPr>
            <a:spLocks noGrp="1"/>
          </p:cNvSpPr>
          <p:nvPr>
            <p:ph type="ftr" sz="quarter" idx="11"/>
          </p:nvPr>
        </p:nvSpPr>
        <p:spPr>
          <a:xfrm>
            <a:off x="5052644" y="6356350"/>
            <a:ext cx="3100755" cy="365125"/>
          </a:xfrm>
        </p:spPr>
        <p:txBody>
          <a:bodyPr/>
          <a:lstStyle/>
          <a:p>
            <a:endParaRPr lang="en-US" dirty="0"/>
          </a:p>
        </p:txBody>
      </p:sp>
      <p:sp>
        <p:nvSpPr>
          <p:cNvPr id="6" name="Slide Number Placeholder 5">
            <a:extLst>
              <a:ext uri="{FF2B5EF4-FFF2-40B4-BE49-F238E27FC236}">
                <a16:creationId xmlns:a16="http://schemas.microsoft.com/office/drawing/2014/main" id="{EEC06BAF-9D0E-4D90-B589-AF4B4F9C8B27}"/>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33385690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Content Placeholder 5" descr="A picture containing text, building, window, silhouette&#10;&#10;Description automatically generated">
            <a:extLst>
              <a:ext uri="{FF2B5EF4-FFF2-40B4-BE49-F238E27FC236}">
                <a16:creationId xmlns:a16="http://schemas.microsoft.com/office/drawing/2014/main" id="{8F54EF23-66F5-47BE-AE29-32AB5E1929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14949" y="-1"/>
            <a:ext cx="5177051" cy="6882671"/>
          </a:xfrm>
          <a:prstGeom prst="rect">
            <a:avLst/>
          </a:prstGeom>
        </p:spPr>
      </p:pic>
      <p:sp>
        <p:nvSpPr>
          <p:cNvPr id="2" name="Title 1">
            <a:extLst>
              <a:ext uri="{FF2B5EF4-FFF2-40B4-BE49-F238E27FC236}">
                <a16:creationId xmlns:a16="http://schemas.microsoft.com/office/drawing/2014/main" id="{767E6093-1440-4C35-8EC5-9ED4889641F9}"/>
              </a:ext>
            </a:extLst>
          </p:cNvPr>
          <p:cNvSpPr>
            <a:spLocks noGrp="1"/>
          </p:cNvSpPr>
          <p:nvPr>
            <p:ph type="title"/>
          </p:nvPr>
        </p:nvSpPr>
        <p:spPr>
          <a:xfrm>
            <a:off x="831850" y="1709738"/>
            <a:ext cx="831215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453696-948F-4A4D-BAB1-F3271508F2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00057D-C4C8-4572-8028-2EEDA3320FD4}"/>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5" name="Footer Placeholder 4">
            <a:extLst>
              <a:ext uri="{FF2B5EF4-FFF2-40B4-BE49-F238E27FC236}">
                <a16:creationId xmlns:a16="http://schemas.microsoft.com/office/drawing/2014/main" id="{191043D0-F48C-4983-BA69-A394261CEA5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BB8D01E-E1CC-4C46-9E7D-6826A21BC992}"/>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13831799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A5445-72D8-4BDD-9627-54B8DEB85F24}"/>
              </a:ext>
            </a:extLst>
          </p:cNvPr>
          <p:cNvSpPr>
            <a:spLocks noGrp="1"/>
          </p:cNvSpPr>
          <p:nvPr>
            <p:ph type="title"/>
          </p:nvPr>
        </p:nvSpPr>
        <p:spPr>
          <a:xfrm>
            <a:off x="838200" y="1219199"/>
            <a:ext cx="10515600" cy="588719"/>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2462991D-FE01-4CF4-9E57-1CA70FB28F7F}"/>
              </a:ext>
            </a:extLst>
          </p:cNvPr>
          <p:cNvSpPr>
            <a:spLocks noGrp="1"/>
          </p:cNvSpPr>
          <p:nvPr>
            <p:ph sz="half" idx="1"/>
          </p:nvPr>
        </p:nvSpPr>
        <p:spPr>
          <a:xfrm>
            <a:off x="838200" y="2004645"/>
            <a:ext cx="5181600" cy="41723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B1A8E456-3318-45B4-AEB4-DCCC28E8C5C0}"/>
              </a:ext>
            </a:extLst>
          </p:cNvPr>
          <p:cNvSpPr>
            <a:spLocks noGrp="1"/>
          </p:cNvSpPr>
          <p:nvPr>
            <p:ph sz="half" idx="2"/>
          </p:nvPr>
        </p:nvSpPr>
        <p:spPr>
          <a:xfrm>
            <a:off x="6172200" y="2004645"/>
            <a:ext cx="5181600" cy="41723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E94D4612-DCDE-4FB4-8BC2-145F85DEE56D}"/>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6" name="Footer Placeholder 5">
            <a:extLst>
              <a:ext uri="{FF2B5EF4-FFF2-40B4-BE49-F238E27FC236}">
                <a16:creationId xmlns:a16="http://schemas.microsoft.com/office/drawing/2014/main" id="{3D8D0BBF-41EC-47C8-B1B5-0BDEBAB0B80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266B7DE-EC91-47E3-ABC0-D0FB5036D049}"/>
              </a:ext>
            </a:extLst>
          </p:cNvPr>
          <p:cNvSpPr>
            <a:spLocks noGrp="1"/>
          </p:cNvSpPr>
          <p:nvPr>
            <p:ph type="sldNum" sz="quarter" idx="12"/>
          </p:nvPr>
        </p:nvSpPr>
        <p:spPr/>
        <p:txBody>
          <a:bodyPr/>
          <a:lstStyle/>
          <a:p>
            <a:fld id="{7A0849E6-6C10-4F25-AC13-28603008DB44}" type="slidenum">
              <a:rPr lang="en-US" smtClean="0"/>
              <a:t>‹#›</a:t>
            </a:fld>
            <a:endParaRPr lang="en-US" dirty="0"/>
          </a:p>
        </p:txBody>
      </p:sp>
      <p:pic>
        <p:nvPicPr>
          <p:cNvPr id="9" name="Picture 8" descr="A picture containing icon&#10;&#10;Description automatically generated">
            <a:extLst>
              <a:ext uri="{FF2B5EF4-FFF2-40B4-BE49-F238E27FC236}">
                <a16:creationId xmlns:a16="http://schemas.microsoft.com/office/drawing/2014/main" id="{7588AFB9-577A-48A9-9BBE-AEC68648340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842171" cy="6857999"/>
          </a:xfrm>
          <a:prstGeom prst="rect">
            <a:avLst/>
          </a:prstGeom>
        </p:spPr>
      </p:pic>
    </p:spTree>
    <p:extLst>
      <p:ext uri="{BB962C8B-B14F-4D97-AF65-F5344CB8AC3E}">
        <p14:creationId xmlns:p14="http://schemas.microsoft.com/office/powerpoint/2010/main" val="42759447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1" name="Picture 10" descr="Shape, rectangle&#10;&#10;Description automatically generated">
            <a:extLst>
              <a:ext uri="{FF2B5EF4-FFF2-40B4-BE49-F238E27FC236}">
                <a16:creationId xmlns:a16="http://schemas.microsoft.com/office/drawing/2014/main" id="{9D6E68BE-DA26-43BA-83C1-B27CD0CC43D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16"/>
            <a:ext cx="12192000" cy="6810840"/>
          </a:xfrm>
          <a:prstGeom prst="rect">
            <a:avLst/>
          </a:prstGeom>
        </p:spPr>
      </p:pic>
      <p:sp>
        <p:nvSpPr>
          <p:cNvPr id="7" name="Date Placeholder 6">
            <a:extLst>
              <a:ext uri="{FF2B5EF4-FFF2-40B4-BE49-F238E27FC236}">
                <a16:creationId xmlns:a16="http://schemas.microsoft.com/office/drawing/2014/main" id="{A019FA16-8E5A-48D3-BF03-254CD3E41DE6}"/>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8" name="Footer Placeholder 7">
            <a:extLst>
              <a:ext uri="{FF2B5EF4-FFF2-40B4-BE49-F238E27FC236}">
                <a16:creationId xmlns:a16="http://schemas.microsoft.com/office/drawing/2014/main" id="{401F7378-6F5D-4A86-86BF-8056C53B7EB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01058F0-F2DA-48A9-8FB9-CB54A6F72E82}"/>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23028237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B0CF4AD4-AE19-42EB-83D2-A2E62B382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3" name="Date Placeholder 2">
            <a:extLst>
              <a:ext uri="{FF2B5EF4-FFF2-40B4-BE49-F238E27FC236}">
                <a16:creationId xmlns:a16="http://schemas.microsoft.com/office/drawing/2014/main" id="{B768A804-9F96-4273-B97E-8ED3BD4DC1D7}"/>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4" name="Footer Placeholder 3">
            <a:extLst>
              <a:ext uri="{FF2B5EF4-FFF2-40B4-BE49-F238E27FC236}">
                <a16:creationId xmlns:a16="http://schemas.microsoft.com/office/drawing/2014/main" id="{075C6906-CD97-487B-9125-BC477346DD1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2FB1027-C6BB-45BB-8093-05F2C66AF6B3}"/>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1442573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dirty="0"/>
          </a:p>
        </p:txBody>
      </p:sp>
      <p:sp>
        <p:nvSpPr>
          <p:cNvPr id="9" name="Content Placeholder 8"/>
          <p:cNvSpPr>
            <a:spLocks noGrp="1"/>
          </p:cNvSpPr>
          <p:nvPr>
            <p:ph sz="quarter" idx="13"/>
          </p:nvPr>
        </p:nvSpPr>
        <p:spPr>
          <a:xfrm>
            <a:off x="4951413" y="3484563"/>
            <a:ext cx="914400" cy="91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48972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3C45B6-C0CA-417F-87E2-3CF1CFDEFC6C}"/>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3" name="Footer Placeholder 2">
            <a:extLst>
              <a:ext uri="{FF2B5EF4-FFF2-40B4-BE49-F238E27FC236}">
                <a16:creationId xmlns:a16="http://schemas.microsoft.com/office/drawing/2014/main" id="{290C85CC-689F-4820-A4A7-4CEBE7A905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4A24F19-9ACD-4DB9-A78B-17176D6487EF}"/>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16438460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3C45B6-C0CA-417F-87E2-3CF1CFDEFC6C}"/>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3" name="Footer Placeholder 2">
            <a:extLst>
              <a:ext uri="{FF2B5EF4-FFF2-40B4-BE49-F238E27FC236}">
                <a16:creationId xmlns:a16="http://schemas.microsoft.com/office/drawing/2014/main" id="{290C85CC-689F-4820-A4A7-4CEBE7A905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4A24F19-9ACD-4DB9-A78B-17176D6487EF}"/>
              </a:ext>
            </a:extLst>
          </p:cNvPr>
          <p:cNvSpPr>
            <a:spLocks noGrp="1"/>
          </p:cNvSpPr>
          <p:nvPr>
            <p:ph type="sldNum" sz="quarter" idx="12"/>
          </p:nvPr>
        </p:nvSpPr>
        <p:spPr/>
        <p:txBody>
          <a:bodyPr/>
          <a:lstStyle/>
          <a:p>
            <a:fld id="{7A0849E6-6C10-4F25-AC13-28603008DB44}" type="slidenum">
              <a:rPr lang="en-US" smtClean="0"/>
              <a:t>‹#›</a:t>
            </a:fld>
            <a:endParaRPr lang="en-US" dirty="0"/>
          </a:p>
        </p:txBody>
      </p:sp>
      <p:pic>
        <p:nvPicPr>
          <p:cNvPr id="5" name="Picture 4" descr="Shape, square&#10;&#10;Description automatically generated">
            <a:extLst>
              <a:ext uri="{FF2B5EF4-FFF2-40B4-BE49-F238E27FC236}">
                <a16:creationId xmlns:a16="http://schemas.microsoft.com/office/drawing/2014/main" id="{43D7D0AC-5C92-4704-A8A5-6A5056D0EE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72716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3C45B6-C0CA-417F-87E2-3CF1CFDEFC6C}"/>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3" name="Footer Placeholder 2">
            <a:extLst>
              <a:ext uri="{FF2B5EF4-FFF2-40B4-BE49-F238E27FC236}">
                <a16:creationId xmlns:a16="http://schemas.microsoft.com/office/drawing/2014/main" id="{290C85CC-689F-4820-A4A7-4CEBE7A905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4A24F19-9ACD-4DB9-A78B-17176D6487EF}"/>
              </a:ext>
            </a:extLst>
          </p:cNvPr>
          <p:cNvSpPr>
            <a:spLocks noGrp="1"/>
          </p:cNvSpPr>
          <p:nvPr>
            <p:ph type="sldNum" sz="quarter" idx="12"/>
          </p:nvPr>
        </p:nvSpPr>
        <p:spPr/>
        <p:txBody>
          <a:bodyPr/>
          <a:lstStyle/>
          <a:p>
            <a:fld id="{7A0849E6-6C10-4F25-AC13-28603008DB44}" type="slidenum">
              <a:rPr lang="en-US" smtClean="0"/>
              <a:t>‹#›</a:t>
            </a:fld>
            <a:endParaRPr lang="en-US" dirty="0"/>
          </a:p>
        </p:txBody>
      </p:sp>
      <p:pic>
        <p:nvPicPr>
          <p:cNvPr id="6" name="Picture 5" descr="Shape&#10;&#10;Description automatically generated">
            <a:extLst>
              <a:ext uri="{FF2B5EF4-FFF2-40B4-BE49-F238E27FC236}">
                <a16:creationId xmlns:a16="http://schemas.microsoft.com/office/drawing/2014/main" id="{AA5AB63F-4BA5-4DB7-B9C7-CBCB2C0646B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597684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F2F8B-ACBA-4202-BBF9-E84FD485C8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2DCEBC-E205-4956-965D-E3E06F13C0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858FFE-F778-4C3A-93CC-D38F195A12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38C6AB-27B5-4483-94C0-610C728A671A}"/>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6" name="Footer Placeholder 5">
            <a:extLst>
              <a:ext uri="{FF2B5EF4-FFF2-40B4-BE49-F238E27FC236}">
                <a16:creationId xmlns:a16="http://schemas.microsoft.com/office/drawing/2014/main" id="{6369CC71-59F0-4872-BD90-37D1F47C115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2FFC3-853B-406E-ADF6-1791E1782223}"/>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33130433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8F56D-F933-4E21-B9BF-8D52831F88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73D573-EB38-4FEE-8A2B-5F12A9CA0B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47E41DC2-B66F-4061-89F5-B9CDE9E1ED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0361CF-F6C0-4BC8-8C82-EFD16D188A50}"/>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6" name="Footer Placeholder 5">
            <a:extLst>
              <a:ext uri="{FF2B5EF4-FFF2-40B4-BE49-F238E27FC236}">
                <a16:creationId xmlns:a16="http://schemas.microsoft.com/office/drawing/2014/main" id="{8C0BF0F3-2740-4955-A477-88C9F1DCA25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F9A15BA-A4EA-47F4-B3C7-0F02C4B369D1}"/>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12197937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Shape, rectangle&#10;&#10;Description automatically generated">
            <a:extLst>
              <a:ext uri="{FF2B5EF4-FFF2-40B4-BE49-F238E27FC236}">
                <a16:creationId xmlns:a16="http://schemas.microsoft.com/office/drawing/2014/main" id="{3C3B3753-AC62-4F16-BB0A-1703958C0C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16"/>
            <a:ext cx="12192000" cy="6810840"/>
          </a:xfrm>
          <a:prstGeom prst="rect">
            <a:avLst/>
          </a:prstGeom>
        </p:spPr>
      </p:pic>
      <p:sp>
        <p:nvSpPr>
          <p:cNvPr id="2" name="Title 1">
            <a:extLst>
              <a:ext uri="{FF2B5EF4-FFF2-40B4-BE49-F238E27FC236}">
                <a16:creationId xmlns:a16="http://schemas.microsoft.com/office/drawing/2014/main" id="{C04AE5E6-7B16-48F3-9CC0-C74AA7311F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A96E4C2-B4E1-4054-86EE-304B60BE7B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3E6BC4-FB92-4FE4-8410-66F15316478B}"/>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5" name="Footer Placeholder 4">
            <a:extLst>
              <a:ext uri="{FF2B5EF4-FFF2-40B4-BE49-F238E27FC236}">
                <a16:creationId xmlns:a16="http://schemas.microsoft.com/office/drawing/2014/main" id="{AC518129-591B-4294-A845-92B39C378C2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06F871-AA6D-480F-B6C5-73D64867D163}"/>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32954171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A3175A-D78A-4217-A005-3AD68296DA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379FE48-B325-41AA-962E-DEF7A2AC5B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031AE1-87D4-46DE-9C7E-496834D0B8F9}"/>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5" name="Footer Placeholder 4">
            <a:extLst>
              <a:ext uri="{FF2B5EF4-FFF2-40B4-BE49-F238E27FC236}">
                <a16:creationId xmlns:a16="http://schemas.microsoft.com/office/drawing/2014/main" id="{482A172A-F518-4BA9-A30E-80AADD7DF4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5CEDEA-2781-4980-A92F-8A23A534460E}"/>
              </a:ext>
            </a:extLst>
          </p:cNvPr>
          <p:cNvSpPr>
            <a:spLocks noGrp="1"/>
          </p:cNvSpPr>
          <p:nvPr>
            <p:ph type="sldNum" sz="quarter" idx="12"/>
          </p:nvPr>
        </p:nvSpPr>
        <p:spPr/>
        <p:txBody>
          <a:bodyPr/>
          <a:lstStyle/>
          <a:p>
            <a:fld id="{7A0849E6-6C10-4F25-AC13-28603008DB44}" type="slidenum">
              <a:rPr lang="en-US" smtClean="0"/>
              <a:t>‹#›</a:t>
            </a:fld>
            <a:endParaRPr lang="en-US" dirty="0"/>
          </a:p>
        </p:txBody>
      </p:sp>
    </p:spTree>
    <p:extLst>
      <p:ext uri="{BB962C8B-B14F-4D97-AF65-F5344CB8AC3E}">
        <p14:creationId xmlns:p14="http://schemas.microsoft.com/office/powerpoint/2010/main" val="2975767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pic>
        <p:nvPicPr>
          <p:cNvPr id="11" name="Picture 10" descr="Shape, rectangle&#10;&#10;Description automatically generated">
            <a:extLst>
              <a:ext uri="{FF2B5EF4-FFF2-40B4-BE49-F238E27FC236}">
                <a16:creationId xmlns:a16="http://schemas.microsoft.com/office/drawing/2014/main" id="{9D6E68BE-DA26-43BA-83C1-B27CD0CC43D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10840"/>
          </a:xfrm>
          <a:prstGeom prst="rect">
            <a:avLst/>
          </a:prstGeom>
        </p:spPr>
      </p:pic>
      <p:sp>
        <p:nvSpPr>
          <p:cNvPr id="3" name="Text Placeholder 2">
            <a:extLst>
              <a:ext uri="{FF2B5EF4-FFF2-40B4-BE49-F238E27FC236}">
                <a16:creationId xmlns:a16="http://schemas.microsoft.com/office/drawing/2014/main" id="{A91B87AE-176D-414B-9AB4-D3EF9BF31B75}"/>
              </a:ext>
            </a:extLst>
          </p:cNvPr>
          <p:cNvSpPr>
            <a:spLocks noGrp="1"/>
          </p:cNvSpPr>
          <p:nvPr>
            <p:ph type="body" idx="1"/>
          </p:nvPr>
        </p:nvSpPr>
        <p:spPr>
          <a:xfrm>
            <a:off x="839788" y="1681163"/>
            <a:ext cx="5157787" cy="823912"/>
          </a:xfrm>
          <a:prstGeom prst="rect">
            <a:avLst/>
          </a:prstGeom>
        </p:spPr>
        <p:txBody>
          <a:bodyPr anchor="b"/>
          <a:lstStyle>
            <a:lvl1pPr marL="0" indent="0">
              <a:buNone/>
              <a:defRPr sz="2600" b="1">
                <a:solidFill>
                  <a:schemeClr val="tx1">
                    <a:lumMod val="65000"/>
                    <a:lumOff val="3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0C3FFA71-554F-4690-AED2-438516AA1EBF}"/>
              </a:ext>
            </a:extLst>
          </p:cNvPr>
          <p:cNvSpPr>
            <a:spLocks noGrp="1"/>
          </p:cNvSpPr>
          <p:nvPr>
            <p:ph sz="half" idx="2"/>
          </p:nvPr>
        </p:nvSpPr>
        <p:spPr>
          <a:xfrm>
            <a:off x="839788" y="2505075"/>
            <a:ext cx="5157787" cy="3684588"/>
          </a:xfrm>
          <a:prstGeom prst="rect">
            <a:avLst/>
          </a:prstGeom>
        </p:spPr>
        <p:txBody>
          <a:bodyPr/>
          <a:lstStyle>
            <a:lvl1pPr>
              <a:buClr>
                <a:srgbClr val="1C86AB"/>
              </a:buClr>
              <a:defRPr sz="2400">
                <a:solidFill>
                  <a:schemeClr val="tx1">
                    <a:lumMod val="65000"/>
                    <a:lumOff val="35000"/>
                  </a:schemeClr>
                </a:solidFill>
                <a:latin typeface="Arial" panose="020B0604020202020204" pitchFamily="34" charset="0"/>
                <a:cs typeface="Arial" panose="020B0604020202020204" pitchFamily="34" charset="0"/>
              </a:defRPr>
            </a:lvl1pPr>
            <a:lvl2pPr>
              <a:buClr>
                <a:srgbClr val="1C86AB"/>
              </a:buClr>
              <a:defRPr sz="2400">
                <a:solidFill>
                  <a:schemeClr val="tx1">
                    <a:lumMod val="65000"/>
                    <a:lumOff val="35000"/>
                  </a:schemeClr>
                </a:solidFill>
                <a:latin typeface="Arial" panose="020B0604020202020204" pitchFamily="34" charset="0"/>
                <a:cs typeface="Arial" panose="020B0604020202020204" pitchFamily="34" charset="0"/>
              </a:defRPr>
            </a:lvl2pPr>
            <a:lvl3pPr>
              <a:buClr>
                <a:srgbClr val="1C86AB"/>
              </a:buClr>
              <a:defRPr sz="2400">
                <a:solidFill>
                  <a:schemeClr val="tx1">
                    <a:lumMod val="65000"/>
                    <a:lumOff val="35000"/>
                  </a:schemeClr>
                </a:solidFill>
                <a:latin typeface="Arial" panose="020B0604020202020204" pitchFamily="34" charset="0"/>
                <a:cs typeface="Arial" panose="020B0604020202020204" pitchFamily="34" charset="0"/>
              </a:defRPr>
            </a:lvl3pPr>
            <a:lvl4pPr>
              <a:buClr>
                <a:srgbClr val="1C86AB"/>
              </a:buClr>
              <a:defRPr sz="2400">
                <a:solidFill>
                  <a:schemeClr val="tx1">
                    <a:lumMod val="65000"/>
                    <a:lumOff val="35000"/>
                  </a:schemeClr>
                </a:solidFill>
                <a:latin typeface="Arial" panose="020B0604020202020204" pitchFamily="34" charset="0"/>
                <a:cs typeface="Arial" panose="020B0604020202020204" pitchFamily="34" charset="0"/>
              </a:defRPr>
            </a:lvl4pPr>
            <a:lvl5pPr>
              <a:buClr>
                <a:srgbClr val="1C86AB"/>
              </a:buClr>
              <a:defRPr sz="24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A019FA16-8E5A-48D3-BF03-254CD3E41DE6}"/>
              </a:ext>
            </a:extLst>
          </p:cNvPr>
          <p:cNvSpPr>
            <a:spLocks noGrp="1"/>
          </p:cNvSpPr>
          <p:nvPr>
            <p:ph type="dt" sz="half" idx="10"/>
          </p:nvPr>
        </p:nvSpPr>
        <p:spPr/>
        <p:txBody>
          <a:bodyPr/>
          <a:lstStyle/>
          <a:p>
            <a:fld id="{471FF414-5986-4276-812F-58B66F8DD179}" type="datetimeFigureOut">
              <a:rPr lang="en-US" smtClean="0"/>
              <a:t>10/21/2024</a:t>
            </a:fld>
            <a:endParaRPr lang="en-US" dirty="0"/>
          </a:p>
        </p:txBody>
      </p:sp>
      <p:sp>
        <p:nvSpPr>
          <p:cNvPr id="8" name="Footer Placeholder 7">
            <a:extLst>
              <a:ext uri="{FF2B5EF4-FFF2-40B4-BE49-F238E27FC236}">
                <a16:creationId xmlns:a16="http://schemas.microsoft.com/office/drawing/2014/main" id="{401F7378-6F5D-4A86-86BF-8056C53B7EB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01058F0-F2DA-48A9-8FB9-CB54A6F72E82}"/>
              </a:ext>
            </a:extLst>
          </p:cNvPr>
          <p:cNvSpPr>
            <a:spLocks noGrp="1"/>
          </p:cNvSpPr>
          <p:nvPr>
            <p:ph type="sldNum" sz="quarter" idx="12"/>
          </p:nvPr>
        </p:nvSpPr>
        <p:spPr/>
        <p:txBody>
          <a:bodyPr/>
          <a:lstStyle/>
          <a:p>
            <a:fld id="{7A0849E6-6C10-4F25-AC13-28603008DB44}" type="slidenum">
              <a:rPr lang="en-US" smtClean="0"/>
              <a:t>‹#›</a:t>
            </a:fld>
            <a:endParaRPr lang="en-US" dirty="0"/>
          </a:p>
        </p:txBody>
      </p:sp>
      <p:sp>
        <p:nvSpPr>
          <p:cNvPr id="12" name="Text Placeholder 2">
            <a:extLst>
              <a:ext uri="{FF2B5EF4-FFF2-40B4-BE49-F238E27FC236}">
                <a16:creationId xmlns:a16="http://schemas.microsoft.com/office/drawing/2014/main" id="{965AE0F5-925B-40D7-BB14-2A9F93FAC3AB}"/>
              </a:ext>
            </a:extLst>
          </p:cNvPr>
          <p:cNvSpPr>
            <a:spLocks noGrp="1"/>
          </p:cNvSpPr>
          <p:nvPr>
            <p:ph type="body" idx="13" hasCustomPrompt="1"/>
          </p:nvPr>
        </p:nvSpPr>
        <p:spPr>
          <a:xfrm>
            <a:off x="1844222" y="537485"/>
            <a:ext cx="9955893" cy="823913"/>
          </a:xfrm>
          <a:prstGeom prst="rect">
            <a:avLst/>
          </a:prstGeom>
        </p:spPr>
        <p:txBody>
          <a:bodyPr/>
          <a:lstStyle>
            <a:lvl1pPr marL="0" indent="0" algn="l">
              <a:buNone/>
              <a:defRPr sz="4000">
                <a:solidFill>
                  <a:schemeClr val="bg1"/>
                </a:solidFill>
                <a:latin typeface="Arial" panose="020B0604020202020204" pitchFamily="34" charset="0"/>
                <a:cs typeface="Arial" panose="020B0604020202020204" pitchFamily="34" charset="0"/>
                <a:sym typeface="Wingdings" panose="05000000000000000000"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Title</a:t>
            </a:r>
          </a:p>
        </p:txBody>
      </p:sp>
    </p:spTree>
    <p:extLst>
      <p:ext uri="{BB962C8B-B14F-4D97-AF65-F5344CB8AC3E}">
        <p14:creationId xmlns:p14="http://schemas.microsoft.com/office/powerpoint/2010/main" val="14082714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D2957-8595-499F-896A-E9A0888D058B}"/>
              </a:ext>
              <a:ext uri="{C183D7F6-B498-43B3-948B-1728B52AA6E4}">
                <adec:decorative xmlns:adec="http://schemas.microsoft.com/office/drawing/2017/decorative" val="1"/>
              </a:ext>
            </a:extLst>
          </p:cNvPr>
          <p:cNvSpPr/>
          <p:nvPr userDrawn="1"/>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1C44A184-010C-483F-8B5A-3D1E7E6EF981}"/>
              </a:ext>
              <a:ext uri="{C183D7F6-B498-43B3-948B-1728B52AA6E4}">
                <adec:decorative xmlns:adec="http://schemas.microsoft.com/office/drawing/2017/decorative" val="1"/>
              </a:ext>
            </a:extLst>
          </p:cNvPr>
          <p:cNvSpPr/>
          <p:nvPr userDrawn="1"/>
        </p:nvSpPr>
        <p:spPr>
          <a:xfrm>
            <a:off x="1" y="0"/>
            <a:ext cx="81153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CAB4C3"/>
              </a:solidFill>
              <a:effectLst/>
              <a:uLnTx/>
              <a:uFillTx/>
              <a:latin typeface="Avenir Next LT Pro"/>
              <a:ea typeface="+mn-ea"/>
              <a:cs typeface="+mn-cs"/>
            </a:endParaRPr>
          </a:p>
        </p:txBody>
      </p:sp>
      <p:sp>
        <p:nvSpPr>
          <p:cNvPr id="10" name="Title 1">
            <a:extLst>
              <a:ext uri="{FF2B5EF4-FFF2-40B4-BE49-F238E27FC236}">
                <a16:creationId xmlns:a16="http://schemas.microsoft.com/office/drawing/2014/main" id="{9582A2E2-E6DD-4321-B03A-F6C071C1BB7B}"/>
              </a:ext>
            </a:extLst>
          </p:cNvPr>
          <p:cNvSpPr>
            <a:spLocks noGrp="1"/>
          </p:cNvSpPr>
          <p:nvPr>
            <p:ph type="ctrTitle"/>
          </p:nvPr>
        </p:nvSpPr>
        <p:spPr>
          <a:xfrm>
            <a:off x="649044" y="753034"/>
            <a:ext cx="6815446" cy="3887390"/>
          </a:xfrm>
        </p:spPr>
        <p:txBody>
          <a:bodyPr anchor="t">
            <a:normAutofit/>
          </a:bodyPr>
          <a:lstStyle>
            <a:lvl1pPr>
              <a:defRPr sz="8500" spc="-20" baseline="0">
                <a:solidFill>
                  <a:schemeClr val="bg1"/>
                </a:solidFill>
              </a:defRPr>
            </a:lvl1pPr>
          </a:lstStyle>
          <a:p>
            <a:r>
              <a:rPr lang="en-US"/>
              <a:t>Click to edit Master title style</a:t>
            </a:r>
            <a:endParaRPr lang="en-US" dirty="0"/>
          </a:p>
        </p:txBody>
      </p:sp>
      <p:sp>
        <p:nvSpPr>
          <p:cNvPr id="11" name="Subtitle 2">
            <a:extLst>
              <a:ext uri="{FF2B5EF4-FFF2-40B4-BE49-F238E27FC236}">
                <a16:creationId xmlns:a16="http://schemas.microsoft.com/office/drawing/2014/main" id="{D21B6D9B-E3FB-48D2-A477-5B73E2216682}"/>
              </a:ext>
            </a:extLst>
          </p:cNvPr>
          <p:cNvSpPr>
            <a:spLocks noGrp="1"/>
          </p:cNvSpPr>
          <p:nvPr>
            <p:ph type="subTitle" idx="1"/>
          </p:nvPr>
        </p:nvSpPr>
        <p:spPr>
          <a:xfrm>
            <a:off x="649045" y="4640424"/>
            <a:ext cx="6437555" cy="1303176"/>
          </a:xfrm>
        </p:spPr>
        <p:txBody>
          <a:bodyPr anchor="b">
            <a:normAutofit/>
          </a:bodyPr>
          <a:lstStyle>
            <a:lvl1pPr marL="0" indent="0">
              <a:buNone/>
              <a:defRPr sz="2800" b="1">
                <a:solidFill>
                  <a:schemeClr val="bg1"/>
                </a:solidFill>
              </a:defRPr>
            </a:lvl1pPr>
          </a:lstStyle>
          <a:p>
            <a:r>
              <a:rPr lang="en-US"/>
              <a:t>Click to edit Master subtitle style</a:t>
            </a:r>
            <a:endParaRPr lang="en-US" dirty="0"/>
          </a:p>
        </p:txBody>
      </p:sp>
      <p:sp>
        <p:nvSpPr>
          <p:cNvPr id="18" name="Picture Placeholder 16">
            <a:extLst>
              <a:ext uri="{FF2B5EF4-FFF2-40B4-BE49-F238E27FC236}">
                <a16:creationId xmlns:a16="http://schemas.microsoft.com/office/drawing/2014/main" id="{38823550-6B12-4BFD-9C91-668B623E3536}"/>
              </a:ext>
            </a:extLst>
          </p:cNvPr>
          <p:cNvSpPr>
            <a:spLocks noGrp="1"/>
          </p:cNvSpPr>
          <p:nvPr>
            <p:ph type="pic" sz="quarter" idx="13" hasCustomPrompt="1"/>
          </p:nvPr>
        </p:nvSpPr>
        <p:spPr>
          <a:xfrm>
            <a:off x="8113533" y="0"/>
            <a:ext cx="4082983" cy="6858000"/>
          </a:xfr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39988836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4716EF3-1422-48C0-BC49-14FAC3550FCD}"/>
              </a:ext>
              <a:ext uri="{C183D7F6-B498-43B3-948B-1728B52AA6E4}">
                <adec:decorative xmlns:adec="http://schemas.microsoft.com/office/drawing/2017/decorative" val="1"/>
              </a:ext>
            </a:extLst>
          </p:cNvPr>
          <p:cNvSpPr/>
          <p:nvPr userDrawn="1"/>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7F2AAFDE-CB45-46CA-8961-8133FCA5F385}"/>
              </a:ext>
              <a:ext uri="{C183D7F6-B498-43B3-948B-1728B52AA6E4}">
                <adec:decorative xmlns:adec="http://schemas.microsoft.com/office/drawing/2017/decorative" val="1"/>
              </a:ext>
            </a:extLst>
          </p:cNvPr>
          <p:cNvSpPr/>
          <p:nvPr userDrawn="1"/>
        </p:nvSpPr>
        <p:spPr>
          <a:xfrm>
            <a:off x="0" y="0"/>
            <a:ext cx="4076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9" name="Title 1">
            <a:extLst>
              <a:ext uri="{FF2B5EF4-FFF2-40B4-BE49-F238E27FC236}">
                <a16:creationId xmlns:a16="http://schemas.microsoft.com/office/drawing/2014/main" id="{B209C30D-AB58-482B-B553-F71367094EB9}"/>
              </a:ext>
            </a:extLst>
          </p:cNvPr>
          <p:cNvSpPr>
            <a:spLocks noGrp="1"/>
          </p:cNvSpPr>
          <p:nvPr>
            <p:ph type="title"/>
          </p:nvPr>
        </p:nvSpPr>
        <p:spPr>
          <a:xfrm>
            <a:off x="532264" y="776941"/>
            <a:ext cx="3209008" cy="5166659"/>
          </a:xfrm>
        </p:spPr>
        <p:txBody>
          <a:bodyPr anchor="b"/>
          <a:lstStyle>
            <a:lvl1pPr>
              <a:defRPr spc="-20" baseline="0">
                <a:solidFill>
                  <a:schemeClr val="bg1"/>
                </a:solidFill>
              </a:defRPr>
            </a:lvl1pPr>
          </a:lstStyle>
          <a:p>
            <a:r>
              <a:rPr lang="en-US">
                <a:solidFill>
                  <a:srgbClr val="FFFFFF"/>
                </a:solidFill>
              </a:rPr>
              <a:t>Click to edit Master title style</a:t>
            </a:r>
            <a:endParaRPr lang="en-US" dirty="0">
              <a:solidFill>
                <a:srgbClr val="FFFFFF"/>
              </a:solidFill>
            </a:endParaRPr>
          </a:p>
        </p:txBody>
      </p:sp>
      <p:sp>
        <p:nvSpPr>
          <p:cNvPr id="13" name="Footer Placeholder 4">
            <a:extLst>
              <a:ext uri="{FF2B5EF4-FFF2-40B4-BE49-F238E27FC236}">
                <a16:creationId xmlns:a16="http://schemas.microsoft.com/office/drawing/2014/main" id="{D946F5EF-2C45-4A87-A1DD-BD2A6FB91BC5}"/>
              </a:ext>
            </a:extLst>
          </p:cNvPr>
          <p:cNvSpPr>
            <a:spLocks noGrp="1"/>
          </p:cNvSpPr>
          <p:nvPr>
            <p:ph type="ftr" sz="quarter" idx="11"/>
          </p:nvPr>
        </p:nvSpPr>
        <p:spPr>
          <a:xfrm>
            <a:off x="199277" y="6356350"/>
            <a:ext cx="3749040" cy="365125"/>
          </a:xfrm>
        </p:spPr>
        <p:txBody>
          <a:bodyPr/>
          <a:lstStyle>
            <a:lvl1pPr>
              <a:defRPr>
                <a:solidFill>
                  <a:schemeClr val="bg1"/>
                </a:solidFill>
              </a:defRPr>
            </a:lvl1pPr>
          </a:lstStyle>
          <a:p>
            <a:r>
              <a:rPr lang="en-US" dirty="0"/>
              <a:t>Presentation title</a:t>
            </a:r>
          </a:p>
        </p:txBody>
      </p:sp>
      <p:sp>
        <p:nvSpPr>
          <p:cNvPr id="19" name="Picture Placeholder 16">
            <a:extLst>
              <a:ext uri="{FF2B5EF4-FFF2-40B4-BE49-F238E27FC236}">
                <a16:creationId xmlns:a16="http://schemas.microsoft.com/office/drawing/2014/main" id="{B1A8891C-A2D4-4238-ABCE-62AB3A9121A5}"/>
              </a:ext>
            </a:extLst>
          </p:cNvPr>
          <p:cNvSpPr>
            <a:spLocks noGrp="1"/>
          </p:cNvSpPr>
          <p:nvPr>
            <p:ph type="pic" sz="quarter" idx="13" hasCustomPrompt="1"/>
          </p:nvPr>
        </p:nvSpPr>
        <p:spPr>
          <a:xfrm>
            <a:off x="4076700" y="0"/>
            <a:ext cx="4038600" cy="3429000"/>
          </a:xfrm>
        </p:spPr>
        <p:txBody>
          <a:bodyPr/>
          <a:lstStyle>
            <a:lvl1pPr marL="0" indent="0" algn="ctr">
              <a:buNone/>
              <a:defRPr/>
            </a:lvl1pPr>
          </a:lstStyle>
          <a:p>
            <a:r>
              <a:rPr lang="en-US" dirty="0"/>
              <a:t>Click to add photo</a:t>
            </a:r>
          </a:p>
        </p:txBody>
      </p:sp>
      <p:sp>
        <p:nvSpPr>
          <p:cNvPr id="20" name="Picture Placeholder 16">
            <a:extLst>
              <a:ext uri="{FF2B5EF4-FFF2-40B4-BE49-F238E27FC236}">
                <a16:creationId xmlns:a16="http://schemas.microsoft.com/office/drawing/2014/main" id="{7B51DFB6-C977-4551-BE38-57688D7FF0B7}"/>
              </a:ext>
            </a:extLst>
          </p:cNvPr>
          <p:cNvSpPr>
            <a:spLocks noGrp="1"/>
          </p:cNvSpPr>
          <p:nvPr>
            <p:ph type="pic" sz="quarter" idx="14" hasCustomPrompt="1"/>
          </p:nvPr>
        </p:nvSpPr>
        <p:spPr>
          <a:xfrm>
            <a:off x="8115300" y="0"/>
            <a:ext cx="4076701" cy="3429000"/>
          </a:xfrm>
        </p:spPr>
        <p:txBody>
          <a:bodyPr/>
          <a:lstStyle>
            <a:lvl1pPr marL="0" indent="0" algn="ctr">
              <a:buNone/>
              <a:defRPr/>
            </a:lvl1pPr>
          </a:lstStyle>
          <a:p>
            <a:r>
              <a:rPr lang="en-US" dirty="0"/>
              <a:t>Click to add photo</a:t>
            </a:r>
          </a:p>
        </p:txBody>
      </p:sp>
      <p:sp>
        <p:nvSpPr>
          <p:cNvPr id="24" name="Text Placeholder 21">
            <a:extLst>
              <a:ext uri="{FF2B5EF4-FFF2-40B4-BE49-F238E27FC236}">
                <a16:creationId xmlns:a16="http://schemas.microsoft.com/office/drawing/2014/main" id="{DFCFAED4-0A56-424D-BF74-4051B0BDA9A6}"/>
              </a:ext>
            </a:extLst>
          </p:cNvPr>
          <p:cNvSpPr>
            <a:spLocks noGrp="1"/>
          </p:cNvSpPr>
          <p:nvPr>
            <p:ph type="body" sz="quarter" idx="15" hasCustomPrompt="1"/>
          </p:nvPr>
        </p:nvSpPr>
        <p:spPr>
          <a:xfrm>
            <a:off x="4864100" y="3841750"/>
            <a:ext cx="6599238" cy="2296083"/>
          </a:xfrm>
        </p:spPr>
        <p:txBody>
          <a:bodyPr>
            <a:normAutofit/>
          </a:bodyPr>
          <a:lstStyle>
            <a:lvl1pPr marL="342900" indent="-342900">
              <a:buFont typeface="Arial" panose="020B0604020202020204" pitchFamily="34" charset="0"/>
              <a:buChar char="•"/>
              <a:defRPr sz="2000"/>
            </a:lvl1pPr>
          </a:lstStyle>
          <a:p>
            <a:pPr lvl="0"/>
            <a:r>
              <a:rPr lang="en-US" dirty="0"/>
              <a:t>Click to add text</a:t>
            </a:r>
          </a:p>
        </p:txBody>
      </p:sp>
      <p:sp>
        <p:nvSpPr>
          <p:cNvPr id="14" name="Date Placeholder 3">
            <a:extLst>
              <a:ext uri="{FF2B5EF4-FFF2-40B4-BE49-F238E27FC236}">
                <a16:creationId xmlns:a16="http://schemas.microsoft.com/office/drawing/2014/main" id="{9188F17E-DD3B-4CCC-957F-5A6914488466}"/>
              </a:ext>
            </a:extLst>
          </p:cNvPr>
          <p:cNvSpPr>
            <a:spLocks noGrp="1"/>
          </p:cNvSpPr>
          <p:nvPr>
            <p:ph type="dt" sz="half" idx="10"/>
          </p:nvPr>
        </p:nvSpPr>
        <p:spPr>
          <a:xfrm>
            <a:off x="7013448" y="6355080"/>
            <a:ext cx="4352544" cy="365125"/>
          </a:xfrm>
        </p:spPr>
        <p:txBody>
          <a:bodyPr/>
          <a:lstStyle>
            <a:lvl1pPr>
              <a:defRPr/>
            </a:lvl1pPr>
          </a:lstStyle>
          <a:p>
            <a:pPr>
              <a:defRPr/>
            </a:pPr>
            <a:r>
              <a:rPr lang="en-US" dirty="0">
                <a:solidFill>
                  <a:prstClr val="black"/>
                </a:solidFill>
              </a:rPr>
              <a:t>20XX</a:t>
            </a:r>
          </a:p>
        </p:txBody>
      </p:sp>
      <p:sp>
        <p:nvSpPr>
          <p:cNvPr id="15" name="Slide Number Placeholder 5">
            <a:extLst>
              <a:ext uri="{FF2B5EF4-FFF2-40B4-BE49-F238E27FC236}">
                <a16:creationId xmlns:a16="http://schemas.microsoft.com/office/drawing/2014/main" id="{2A0235C7-971D-4E52-B991-EFA44A9AFC33}"/>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4D815C-8BF3-4ECF-A945-A2A7C2983AF9}"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959622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8E76E31-5F90-4FE2-ACFC-8F19958503F1}" type="slidenum">
              <a:rPr lang="en-US" smtClean="0"/>
              <a:t>‹#›</a:t>
            </a:fld>
            <a:endParaRPr lang="en-US" dirty="0"/>
          </a:p>
        </p:txBody>
      </p:sp>
      <p:sp>
        <p:nvSpPr>
          <p:cNvPr id="12" name="Rectangle 11"/>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40445158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Char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F4DD58-525D-4728-A769-9F38711D57DA}"/>
              </a:ext>
              <a:ext uri="{C183D7F6-B498-43B3-948B-1728B52AA6E4}">
                <adec:decorative xmlns:adec="http://schemas.microsoft.com/office/drawing/2017/decorative" val="1"/>
              </a:ext>
            </a:extLst>
          </p:cNvPr>
          <p:cNvSpPr/>
          <p:nvPr userDrawn="1"/>
        </p:nvSpPr>
        <p:spPr>
          <a:xfrm>
            <a:off x="0" y="0"/>
            <a:ext cx="304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C1F862FE-7A72-432B-9888-FB389D35BDF2}"/>
              </a:ext>
            </a:extLst>
          </p:cNvPr>
          <p:cNvSpPr>
            <a:spLocks noGrp="1"/>
          </p:cNvSpPr>
          <p:nvPr>
            <p:ph type="title" hasCustomPrompt="1"/>
          </p:nvPr>
        </p:nvSpPr>
        <p:spPr>
          <a:xfrm>
            <a:off x="331788" y="875030"/>
            <a:ext cx="2384425" cy="5068570"/>
          </a:xfrm>
        </p:spPr>
        <p:txBody>
          <a:bodyPr/>
          <a:lstStyle>
            <a:lvl1pPr>
              <a:lnSpc>
                <a:spcPct val="100000"/>
              </a:lnSpc>
              <a:defRPr spc="-20" baseline="0">
                <a:solidFill>
                  <a:schemeClr val="bg1"/>
                </a:solidFill>
              </a:defRPr>
            </a:lvl1pPr>
          </a:lstStyle>
          <a:p>
            <a:r>
              <a:rPr lang="en-US" dirty="0"/>
              <a:t>Click  to add text</a:t>
            </a:r>
          </a:p>
        </p:txBody>
      </p:sp>
      <p:sp>
        <p:nvSpPr>
          <p:cNvPr id="13" name="Footer Placeholder 4">
            <a:extLst>
              <a:ext uri="{FF2B5EF4-FFF2-40B4-BE49-F238E27FC236}">
                <a16:creationId xmlns:a16="http://schemas.microsoft.com/office/drawing/2014/main" id="{A256B58A-EC2F-48AB-BF2D-AB678AF0C027}"/>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dirty="0"/>
              <a:t>Presentation title</a:t>
            </a:r>
          </a:p>
        </p:txBody>
      </p:sp>
      <p:sp>
        <p:nvSpPr>
          <p:cNvPr id="3" name="Content Placeholder 2">
            <a:extLst>
              <a:ext uri="{FF2B5EF4-FFF2-40B4-BE49-F238E27FC236}">
                <a16:creationId xmlns:a16="http://schemas.microsoft.com/office/drawing/2014/main" id="{99D33DA1-34CB-434E-99AF-EA31D28A1941}"/>
              </a:ext>
            </a:extLst>
          </p:cNvPr>
          <p:cNvSpPr>
            <a:spLocks noGrp="1"/>
          </p:cNvSpPr>
          <p:nvPr>
            <p:ph sz="quarter" idx="14" hasCustomPrompt="1"/>
          </p:nvPr>
        </p:nvSpPr>
        <p:spPr>
          <a:xfrm>
            <a:off x="3302000" y="876300"/>
            <a:ext cx="8607425" cy="4749800"/>
          </a:xfrm>
        </p:spPr>
        <p:txBody>
          <a:bodyPr/>
          <a:lstStyle>
            <a:lvl1pPr>
              <a:defRPr/>
            </a:lvl1pPr>
          </a:lstStyle>
          <a:p>
            <a:pPr lvl="0"/>
            <a:r>
              <a:rPr lang="en-US" dirty="0"/>
              <a:t>Click to add content</a:t>
            </a:r>
          </a:p>
        </p:txBody>
      </p:sp>
      <p:sp>
        <p:nvSpPr>
          <p:cNvPr id="14" name="Date Placeholder 3">
            <a:extLst>
              <a:ext uri="{FF2B5EF4-FFF2-40B4-BE49-F238E27FC236}">
                <a16:creationId xmlns:a16="http://schemas.microsoft.com/office/drawing/2014/main" id="{DB48D9BB-04DF-4542-8DF6-C4C78753805D}"/>
              </a:ext>
            </a:extLst>
          </p:cNvPr>
          <p:cNvSpPr>
            <a:spLocks noGrp="1"/>
          </p:cNvSpPr>
          <p:nvPr>
            <p:ph type="dt" sz="half" idx="10"/>
          </p:nvPr>
        </p:nvSpPr>
        <p:spPr>
          <a:xfrm>
            <a:off x="7013448" y="6355080"/>
            <a:ext cx="4352544" cy="365125"/>
          </a:xfrm>
        </p:spPr>
        <p:txBody>
          <a:bodyPr/>
          <a:lstStyle>
            <a:lvl1pPr>
              <a:defRPr/>
            </a:lvl1pPr>
          </a:lstStyle>
          <a:p>
            <a:pPr>
              <a:defRPr/>
            </a:pPr>
            <a:r>
              <a:rPr lang="en-US" dirty="0">
                <a:solidFill>
                  <a:prstClr val="black"/>
                </a:solidFill>
              </a:rPr>
              <a:t>20XX</a:t>
            </a:r>
          </a:p>
        </p:txBody>
      </p:sp>
      <p:sp>
        <p:nvSpPr>
          <p:cNvPr id="15" name="Slide Number Placeholder 5">
            <a:extLst>
              <a:ext uri="{FF2B5EF4-FFF2-40B4-BE49-F238E27FC236}">
                <a16:creationId xmlns:a16="http://schemas.microsoft.com/office/drawing/2014/main" id="{F22742E1-6009-4FFB-A391-37B987F53002}"/>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40360551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83FEABB-56CC-491D-830B-02C0466DABB6}"/>
              </a:ext>
              <a:ext uri="{C183D7F6-B498-43B3-948B-1728B52AA6E4}">
                <adec:decorative xmlns:adec="http://schemas.microsoft.com/office/drawing/2017/decorative" val="1"/>
              </a:ext>
            </a:extLst>
          </p:cNvPr>
          <p:cNvSpPr/>
          <p:nvPr userDrawn="1"/>
        </p:nvSpPr>
        <p:spPr>
          <a:xfrm>
            <a:off x="0" y="0"/>
            <a:ext cx="304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4" name="Title 3">
            <a:extLst>
              <a:ext uri="{FF2B5EF4-FFF2-40B4-BE49-F238E27FC236}">
                <a16:creationId xmlns:a16="http://schemas.microsoft.com/office/drawing/2014/main" id="{34F3EF5A-453C-4D68-BA86-2FB1DE61C17C}"/>
              </a:ext>
            </a:extLst>
          </p:cNvPr>
          <p:cNvSpPr>
            <a:spLocks noGrp="1"/>
          </p:cNvSpPr>
          <p:nvPr>
            <p:ph type="title" hasCustomPrompt="1"/>
          </p:nvPr>
        </p:nvSpPr>
        <p:spPr>
          <a:xfrm>
            <a:off x="331787" y="996950"/>
            <a:ext cx="2384425" cy="4946650"/>
          </a:xfrm>
        </p:spPr>
        <p:txBody>
          <a:bodyPr/>
          <a:lstStyle>
            <a:lvl1pPr>
              <a:lnSpc>
                <a:spcPct val="100000"/>
              </a:lnSpc>
              <a:defRPr spc="-20" baseline="0">
                <a:solidFill>
                  <a:schemeClr val="bg1"/>
                </a:solidFill>
              </a:defRPr>
            </a:lvl1pPr>
          </a:lstStyle>
          <a:p>
            <a:r>
              <a:rPr lang="en-US" dirty="0"/>
              <a:t>Click  to add text</a:t>
            </a:r>
          </a:p>
        </p:txBody>
      </p:sp>
      <p:sp>
        <p:nvSpPr>
          <p:cNvPr id="9" name="Footer Placeholder 4">
            <a:extLst>
              <a:ext uri="{FF2B5EF4-FFF2-40B4-BE49-F238E27FC236}">
                <a16:creationId xmlns:a16="http://schemas.microsoft.com/office/drawing/2014/main" id="{59321BA0-41E1-404D-9063-DF281D1865F3}"/>
              </a:ext>
            </a:extLst>
          </p:cNvPr>
          <p:cNvSpPr>
            <a:spLocks noGrp="1"/>
          </p:cNvSpPr>
          <p:nvPr>
            <p:ph type="ftr" sz="quarter" idx="11"/>
          </p:nvPr>
        </p:nvSpPr>
        <p:spPr>
          <a:xfrm>
            <a:off x="199277" y="6356350"/>
            <a:ext cx="2771138" cy="365125"/>
          </a:xfrm>
        </p:spPr>
        <p:txBody>
          <a:bodyPr/>
          <a:lstStyle>
            <a:lvl1pPr>
              <a:defRPr>
                <a:solidFill>
                  <a:schemeClr val="bg1"/>
                </a:solidFill>
              </a:defRPr>
            </a:lvl1pPr>
          </a:lstStyle>
          <a:p>
            <a:pPr>
              <a:defRPr/>
            </a:pPr>
            <a:r>
              <a:rPr lang="en-US" dirty="0"/>
              <a:t>Presentation title</a:t>
            </a:r>
          </a:p>
        </p:txBody>
      </p:sp>
      <p:sp>
        <p:nvSpPr>
          <p:cNvPr id="3" name="Content Placeholder 2">
            <a:extLst>
              <a:ext uri="{FF2B5EF4-FFF2-40B4-BE49-F238E27FC236}">
                <a16:creationId xmlns:a16="http://schemas.microsoft.com/office/drawing/2014/main" id="{3671CEA4-8F84-4893-8A45-28DB0AE2068C}"/>
              </a:ext>
            </a:extLst>
          </p:cNvPr>
          <p:cNvSpPr>
            <a:spLocks noGrp="1"/>
          </p:cNvSpPr>
          <p:nvPr>
            <p:ph sz="quarter" idx="14" hasCustomPrompt="1"/>
          </p:nvPr>
        </p:nvSpPr>
        <p:spPr>
          <a:xfrm>
            <a:off x="3422650" y="996950"/>
            <a:ext cx="8367713" cy="4545013"/>
          </a:xfrm>
        </p:spPr>
        <p:txBody>
          <a:bodyPr/>
          <a:lstStyle>
            <a:lvl1pPr>
              <a:defRPr/>
            </a:lvl1pPr>
          </a:lstStyle>
          <a:p>
            <a:pPr lvl="0"/>
            <a:r>
              <a:rPr lang="en-US" dirty="0"/>
              <a:t>Click to add content</a:t>
            </a:r>
          </a:p>
        </p:txBody>
      </p:sp>
      <p:sp>
        <p:nvSpPr>
          <p:cNvPr id="10" name="Date Placeholder 3">
            <a:extLst>
              <a:ext uri="{FF2B5EF4-FFF2-40B4-BE49-F238E27FC236}">
                <a16:creationId xmlns:a16="http://schemas.microsoft.com/office/drawing/2014/main" id="{C99D2EA6-8453-4240-88D1-460E269D8884}"/>
              </a:ext>
            </a:extLst>
          </p:cNvPr>
          <p:cNvSpPr>
            <a:spLocks noGrp="1"/>
          </p:cNvSpPr>
          <p:nvPr>
            <p:ph type="dt" sz="half" idx="10"/>
          </p:nvPr>
        </p:nvSpPr>
        <p:spPr>
          <a:xfrm>
            <a:off x="7013448" y="6355080"/>
            <a:ext cx="4352544" cy="365125"/>
          </a:xfrm>
        </p:spPr>
        <p:txBody>
          <a:bodyPr/>
          <a:lstStyle>
            <a:lvl1pPr>
              <a:defRPr/>
            </a:lvl1pPr>
          </a:lstStyle>
          <a:p>
            <a:pPr>
              <a:defRPr/>
            </a:pPr>
            <a:r>
              <a:rPr lang="en-US" dirty="0">
                <a:solidFill>
                  <a:prstClr val="black"/>
                </a:solidFill>
              </a:rPr>
              <a:t>20XX</a:t>
            </a:r>
          </a:p>
        </p:txBody>
      </p:sp>
      <p:sp>
        <p:nvSpPr>
          <p:cNvPr id="11" name="Slide Number Placeholder 5">
            <a:extLst>
              <a:ext uri="{FF2B5EF4-FFF2-40B4-BE49-F238E27FC236}">
                <a16:creationId xmlns:a16="http://schemas.microsoft.com/office/drawing/2014/main" id="{02DD4984-9B40-488F-B903-2E0419551F49}"/>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27156522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ea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A42DEE-636F-4A79-B56A-5AF989E1FDC5}"/>
              </a:ext>
              <a:ext uri="{C183D7F6-B498-43B3-948B-1728B52AA6E4}">
                <adec:decorative xmlns:adec="http://schemas.microsoft.com/office/drawing/2017/decorative" val="1"/>
              </a:ext>
            </a:extLst>
          </p:cNvPr>
          <p:cNvSpPr/>
          <p:nvPr userDrawn="1"/>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B75C9195-04C9-4D9A-B613-44A5F5900DBD}"/>
              </a:ext>
            </a:extLst>
          </p:cNvPr>
          <p:cNvSpPr>
            <a:spLocks noGrp="1"/>
          </p:cNvSpPr>
          <p:nvPr>
            <p:ph type="title" hasCustomPrompt="1"/>
          </p:nvPr>
        </p:nvSpPr>
        <p:spPr>
          <a:xfrm>
            <a:off x="1002983" y="194783"/>
            <a:ext cx="9421177" cy="769493"/>
          </a:xfrm>
        </p:spPr>
        <p:txBody>
          <a:bodyPr anchor="ctr"/>
          <a:lstStyle>
            <a:lvl1pPr>
              <a:lnSpc>
                <a:spcPct val="100000"/>
              </a:lnSpc>
              <a:defRPr spc="-20" baseline="0">
                <a:solidFill>
                  <a:schemeClr val="bg1"/>
                </a:solidFill>
              </a:defRPr>
            </a:lvl1pPr>
          </a:lstStyle>
          <a:p>
            <a:r>
              <a:rPr lang="en-US" dirty="0"/>
              <a:t>Click to add title</a:t>
            </a:r>
          </a:p>
        </p:txBody>
      </p:sp>
      <p:sp>
        <p:nvSpPr>
          <p:cNvPr id="8" name="Content Placeholder 7">
            <a:extLst>
              <a:ext uri="{FF2B5EF4-FFF2-40B4-BE49-F238E27FC236}">
                <a16:creationId xmlns:a16="http://schemas.microsoft.com/office/drawing/2014/main" id="{4C5A662A-E279-494E-8389-ADC6E870E38D}"/>
              </a:ext>
            </a:extLst>
          </p:cNvPr>
          <p:cNvSpPr>
            <a:spLocks noGrp="1"/>
          </p:cNvSpPr>
          <p:nvPr>
            <p:ph sz="quarter" idx="14" hasCustomPrompt="1"/>
          </p:nvPr>
        </p:nvSpPr>
        <p:spPr>
          <a:xfrm>
            <a:off x="931863" y="1695450"/>
            <a:ext cx="10328275" cy="4314825"/>
          </a:xfrm>
        </p:spPr>
        <p:txBody>
          <a:bodyPr/>
          <a:lstStyle>
            <a:lvl1pPr>
              <a:defRPr/>
            </a:lvl1pPr>
          </a:lstStyle>
          <a:p>
            <a:pPr lvl="0"/>
            <a:r>
              <a:rPr lang="en-US" dirty="0"/>
              <a:t>Click to add content</a:t>
            </a:r>
          </a:p>
        </p:txBody>
      </p:sp>
      <p:sp>
        <p:nvSpPr>
          <p:cNvPr id="4" name="Footer Placeholder 4">
            <a:extLst>
              <a:ext uri="{FF2B5EF4-FFF2-40B4-BE49-F238E27FC236}">
                <a16:creationId xmlns:a16="http://schemas.microsoft.com/office/drawing/2014/main" id="{1420B3F9-9DEF-4500-91D7-25F0B5E91FBF}"/>
              </a:ext>
            </a:extLst>
          </p:cNvPr>
          <p:cNvSpPr>
            <a:spLocks noGrp="1"/>
          </p:cNvSpPr>
          <p:nvPr>
            <p:ph type="ftr" sz="quarter" idx="11"/>
          </p:nvPr>
        </p:nvSpPr>
        <p:spPr>
          <a:xfrm>
            <a:off x="201168" y="6356350"/>
            <a:ext cx="4837176" cy="365125"/>
          </a:xfrm>
        </p:spPr>
        <p:txBody>
          <a:bodyPr/>
          <a:lstStyle>
            <a:lvl1pPr>
              <a:defRPr/>
            </a:lvl1pPr>
          </a:lstStyle>
          <a:p>
            <a:r>
              <a:rPr lang="en-US" dirty="0">
                <a:solidFill>
                  <a:prstClr val="black"/>
                </a:solidFill>
              </a:rPr>
              <a:t>Presentation title</a:t>
            </a:r>
          </a:p>
        </p:txBody>
      </p:sp>
      <p:sp>
        <p:nvSpPr>
          <p:cNvPr id="5" name="Date Placeholder 3">
            <a:extLst>
              <a:ext uri="{FF2B5EF4-FFF2-40B4-BE49-F238E27FC236}">
                <a16:creationId xmlns:a16="http://schemas.microsoft.com/office/drawing/2014/main" id="{05E504E9-EAD2-4BE5-9736-CED43FF24552}"/>
              </a:ext>
            </a:extLst>
          </p:cNvPr>
          <p:cNvSpPr>
            <a:spLocks noGrp="1"/>
          </p:cNvSpPr>
          <p:nvPr>
            <p:ph type="dt" sz="half" idx="10"/>
          </p:nvPr>
        </p:nvSpPr>
        <p:spPr>
          <a:xfrm>
            <a:off x="7013448" y="6355080"/>
            <a:ext cx="4352544" cy="365125"/>
          </a:xfrm>
        </p:spPr>
        <p:txBody>
          <a:bodyPr/>
          <a:lstStyle>
            <a:lvl1pPr>
              <a:defRPr/>
            </a:lvl1pPr>
          </a:lstStyle>
          <a:p>
            <a:pPr>
              <a:defRPr/>
            </a:pPr>
            <a:r>
              <a:rPr lang="en-US" dirty="0">
                <a:solidFill>
                  <a:prstClr val="black"/>
                </a:solidFill>
              </a:rPr>
              <a:t>20XX</a:t>
            </a:r>
          </a:p>
        </p:txBody>
      </p:sp>
      <p:sp>
        <p:nvSpPr>
          <p:cNvPr id="6" name="Slide Number Placeholder 5">
            <a:extLst>
              <a:ext uri="{FF2B5EF4-FFF2-40B4-BE49-F238E27FC236}">
                <a16:creationId xmlns:a16="http://schemas.microsoft.com/office/drawing/2014/main" id="{8C3EB613-AF5E-423F-A78B-94F856BF646A}"/>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18718273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152F41C-45C5-4E09-A91A-8F4AE80B065E}"/>
              </a:ext>
              <a:ext uri="{C183D7F6-B498-43B3-948B-1728B52AA6E4}">
                <adec:decorative xmlns:adec="http://schemas.microsoft.com/office/drawing/2017/decorative" val="1"/>
              </a:ext>
            </a:extLst>
          </p:cNvPr>
          <p:cNvSpPr/>
          <p:nvPr userDrawn="1"/>
        </p:nvSpPr>
        <p:spPr>
          <a:xfrm>
            <a:off x="0" y="4533900"/>
            <a:ext cx="9144000" cy="2324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CAB4C3"/>
              </a:solidFill>
              <a:effectLst/>
              <a:uLnTx/>
              <a:uFillTx/>
              <a:latin typeface="Avenir Next LT Pro"/>
              <a:ea typeface="+mn-ea"/>
              <a:cs typeface="+mn-cs"/>
            </a:endParaRPr>
          </a:p>
        </p:txBody>
      </p:sp>
      <p:sp>
        <p:nvSpPr>
          <p:cNvPr id="10" name="Title 6">
            <a:extLst>
              <a:ext uri="{FF2B5EF4-FFF2-40B4-BE49-F238E27FC236}">
                <a16:creationId xmlns:a16="http://schemas.microsoft.com/office/drawing/2014/main" id="{DA9EBEF3-E8A8-4C5C-B6D9-B322242DC93A}"/>
              </a:ext>
            </a:extLst>
          </p:cNvPr>
          <p:cNvSpPr>
            <a:spLocks noGrp="1"/>
          </p:cNvSpPr>
          <p:nvPr>
            <p:ph type="ctrTitle"/>
          </p:nvPr>
        </p:nvSpPr>
        <p:spPr>
          <a:xfrm>
            <a:off x="877001" y="4947313"/>
            <a:ext cx="7700617" cy="1409037"/>
          </a:xfrm>
        </p:spPr>
        <p:txBody>
          <a:bodyPr anchor="ctr">
            <a:normAutofit/>
          </a:bodyPr>
          <a:lstStyle>
            <a:lvl1pPr>
              <a:defRPr>
                <a:solidFill>
                  <a:schemeClr val="bg1"/>
                </a:solidFill>
              </a:defRPr>
            </a:lvl1pPr>
          </a:lstStyle>
          <a:p>
            <a:r>
              <a:rPr lang="en-US" sz="5400"/>
              <a:t>Click to edit Master title style</a:t>
            </a:r>
            <a:endParaRPr lang="en-US" sz="5400" dirty="0"/>
          </a:p>
        </p:txBody>
      </p:sp>
      <p:sp>
        <p:nvSpPr>
          <p:cNvPr id="11" name="Subtitle 7">
            <a:extLst>
              <a:ext uri="{FF2B5EF4-FFF2-40B4-BE49-F238E27FC236}">
                <a16:creationId xmlns:a16="http://schemas.microsoft.com/office/drawing/2014/main" id="{6A90C83B-4674-4CF1-9CD4-78C3B7CDCCA8}"/>
              </a:ext>
            </a:extLst>
          </p:cNvPr>
          <p:cNvSpPr>
            <a:spLocks noGrp="1"/>
          </p:cNvSpPr>
          <p:nvPr>
            <p:ph type="subTitle" idx="1"/>
          </p:nvPr>
        </p:nvSpPr>
        <p:spPr>
          <a:xfrm>
            <a:off x="9446252" y="386989"/>
            <a:ext cx="2443495" cy="3758334"/>
          </a:xfrm>
        </p:spPr>
        <p:txBody>
          <a:bodyPr anchor="t">
            <a:normAutofit/>
          </a:bodyPr>
          <a:lstStyle>
            <a:lvl1pPr marL="0" indent="0">
              <a:lnSpc>
                <a:spcPct val="100000"/>
              </a:lnSpc>
              <a:spcBef>
                <a:spcPts val="0"/>
              </a:spcBef>
              <a:buNone/>
              <a:defRPr sz="2800" b="1">
                <a:solidFill>
                  <a:schemeClr val="accent1"/>
                </a:solidFill>
              </a:defRPr>
            </a:lvl1pPr>
          </a:lstStyle>
          <a:p>
            <a:r>
              <a:rPr lang="en-US">
                <a:solidFill>
                  <a:schemeClr val="accent1"/>
                </a:solidFill>
              </a:rPr>
              <a:t>Click to edit Master subtitle style</a:t>
            </a:r>
            <a:endParaRPr lang="en-US" dirty="0">
              <a:solidFill>
                <a:schemeClr val="accent1"/>
              </a:solidFill>
            </a:endParaRPr>
          </a:p>
        </p:txBody>
      </p:sp>
      <p:sp>
        <p:nvSpPr>
          <p:cNvPr id="19" name="Picture Placeholder 17">
            <a:extLst>
              <a:ext uri="{FF2B5EF4-FFF2-40B4-BE49-F238E27FC236}">
                <a16:creationId xmlns:a16="http://schemas.microsoft.com/office/drawing/2014/main" id="{1894E094-44B9-4024-A43A-438DEB225DB2}"/>
              </a:ext>
            </a:extLst>
          </p:cNvPr>
          <p:cNvSpPr>
            <a:spLocks noGrp="1"/>
          </p:cNvSpPr>
          <p:nvPr>
            <p:ph type="pic" sz="quarter" idx="13" hasCustomPrompt="1"/>
          </p:nvPr>
        </p:nvSpPr>
        <p:spPr>
          <a:xfrm>
            <a:off x="0" y="0"/>
            <a:ext cx="9144000" cy="4532313"/>
          </a:xfrm>
        </p:spPr>
        <p:txBody>
          <a:bodyPr/>
          <a:lstStyle>
            <a:lvl1pPr marL="0" indent="0" algn="ctr">
              <a:buNone/>
              <a:defRPr/>
            </a:lvl1pPr>
          </a:lstStyle>
          <a:p>
            <a:r>
              <a:rPr lang="en-US" dirty="0"/>
              <a:t>Click to add photo</a:t>
            </a:r>
          </a:p>
        </p:txBody>
      </p:sp>
      <p:sp>
        <p:nvSpPr>
          <p:cNvPr id="13" name="Footer Placeholder 4">
            <a:extLst>
              <a:ext uri="{FF2B5EF4-FFF2-40B4-BE49-F238E27FC236}">
                <a16:creationId xmlns:a16="http://schemas.microsoft.com/office/drawing/2014/main" id="{9BCFB5F5-AD25-4F9C-8AE7-E0E891F1AFF9}"/>
              </a:ext>
            </a:extLst>
          </p:cNvPr>
          <p:cNvSpPr>
            <a:spLocks noGrp="1"/>
          </p:cNvSpPr>
          <p:nvPr>
            <p:ph type="ftr" sz="quarter" idx="11"/>
          </p:nvPr>
        </p:nvSpPr>
        <p:spPr>
          <a:xfrm>
            <a:off x="201168" y="6356350"/>
            <a:ext cx="4837176" cy="365125"/>
          </a:xfrm>
        </p:spPr>
        <p:txBody>
          <a:bodyPr/>
          <a:lstStyle>
            <a:lvl1pPr>
              <a:defRPr>
                <a:solidFill>
                  <a:schemeClr val="bg1"/>
                </a:solidFill>
              </a:defRPr>
            </a:lvl1pPr>
          </a:lstStyle>
          <a:p>
            <a:r>
              <a:rPr lang="en-US" dirty="0"/>
              <a:t>Presentation title</a:t>
            </a:r>
          </a:p>
        </p:txBody>
      </p:sp>
      <p:sp>
        <p:nvSpPr>
          <p:cNvPr id="23" name="Picture Placeholder 20">
            <a:extLst>
              <a:ext uri="{FF2B5EF4-FFF2-40B4-BE49-F238E27FC236}">
                <a16:creationId xmlns:a16="http://schemas.microsoft.com/office/drawing/2014/main" id="{919568B3-FE67-4E6E-BA92-FEF29CBFE1B4}"/>
              </a:ext>
            </a:extLst>
          </p:cNvPr>
          <p:cNvSpPr>
            <a:spLocks noGrp="1"/>
          </p:cNvSpPr>
          <p:nvPr>
            <p:ph type="pic" sz="quarter" idx="14" hasCustomPrompt="1"/>
          </p:nvPr>
        </p:nvSpPr>
        <p:spPr>
          <a:xfrm>
            <a:off x="9144000" y="4532313"/>
            <a:ext cx="3048000" cy="2325687"/>
          </a:xfrm>
        </p:spPr>
        <p:txBody>
          <a:bodyPr/>
          <a:lstStyle>
            <a:lvl1pPr marL="0" indent="0" algn="ctr">
              <a:buNone/>
              <a:defRPr/>
            </a:lvl1pPr>
          </a:lstStyle>
          <a:p>
            <a:r>
              <a:rPr lang="en-US" dirty="0"/>
              <a:t>Click to add photo</a:t>
            </a:r>
          </a:p>
        </p:txBody>
      </p:sp>
      <p:sp>
        <p:nvSpPr>
          <p:cNvPr id="15" name="Date Placeholder 3">
            <a:extLst>
              <a:ext uri="{FF2B5EF4-FFF2-40B4-BE49-F238E27FC236}">
                <a16:creationId xmlns:a16="http://schemas.microsoft.com/office/drawing/2014/main" id="{D87D4A75-1737-4D5B-A386-9FE32DFB5E51}"/>
              </a:ext>
            </a:extLst>
          </p:cNvPr>
          <p:cNvSpPr>
            <a:spLocks noGrp="1"/>
          </p:cNvSpPr>
          <p:nvPr>
            <p:ph type="dt" sz="half" idx="10"/>
          </p:nvPr>
        </p:nvSpPr>
        <p:spPr>
          <a:xfrm>
            <a:off x="7013448" y="6355080"/>
            <a:ext cx="4352544" cy="365125"/>
          </a:xfrm>
        </p:spPr>
        <p:txBody>
          <a:bodyPr/>
          <a:lstStyle>
            <a:lvl1pPr>
              <a:defRPr>
                <a:solidFill>
                  <a:schemeClr val="bg1"/>
                </a:solidFill>
                <a:effectLst>
                  <a:outerShdw blurRad="38100" dist="38100" dir="2700000" algn="tl">
                    <a:srgbClr val="000000">
                      <a:alpha val="43137"/>
                    </a:srgbClr>
                  </a:outerShdw>
                </a:effectLst>
              </a:defRPr>
            </a:lvl1pPr>
          </a:lstStyle>
          <a:p>
            <a:r>
              <a:rPr lang="en-US" dirty="0"/>
              <a:t>20XX</a:t>
            </a:r>
          </a:p>
        </p:txBody>
      </p:sp>
      <p:sp>
        <p:nvSpPr>
          <p:cNvPr id="16" name="Slide Number Placeholder 5">
            <a:extLst>
              <a:ext uri="{FF2B5EF4-FFF2-40B4-BE49-F238E27FC236}">
                <a16:creationId xmlns:a16="http://schemas.microsoft.com/office/drawing/2014/main" id="{EB52AA41-FD0C-42C6-BD04-9E5B55A48989}"/>
              </a:ext>
            </a:extLst>
          </p:cNvPr>
          <p:cNvSpPr>
            <a:spLocks noGrp="1"/>
          </p:cNvSpPr>
          <p:nvPr>
            <p:ph type="sldNum" sz="quarter" idx="12"/>
          </p:nvPr>
        </p:nvSpPr>
        <p:spPr>
          <a:xfrm>
            <a:off x="11365992" y="6356350"/>
            <a:ext cx="630936" cy="365125"/>
          </a:xfrm>
        </p:spPr>
        <p:txBody>
          <a:bodyPr/>
          <a:lstStyle>
            <a:lvl1pPr>
              <a:defRPr>
                <a:solidFill>
                  <a:schemeClr val="bg1"/>
                </a:solidFill>
                <a:effectLst>
                  <a:outerShdw blurRad="38100" dist="38100" dir="2700000" algn="tl">
                    <a:srgbClr val="000000">
                      <a:alpha val="43137"/>
                    </a:srgbClr>
                  </a:outerShdw>
                </a:effectLst>
              </a:defRPr>
            </a:lvl1pPr>
          </a:lstStyle>
          <a:p>
            <a:fld id="{244D815C-8BF3-4ECF-A945-A2A7C2983AF9}" type="slidenum">
              <a:rPr lang="en-US" smtClean="0"/>
              <a:pPr/>
              <a:t>‹#›</a:t>
            </a:fld>
            <a:endParaRPr lang="en-US" dirty="0"/>
          </a:p>
        </p:txBody>
      </p:sp>
    </p:spTree>
    <p:extLst>
      <p:ext uri="{BB962C8B-B14F-4D97-AF65-F5344CB8AC3E}">
        <p14:creationId xmlns:p14="http://schemas.microsoft.com/office/powerpoint/2010/main" val="102498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8E76E31-5F90-4FE2-ACFC-8F19958503F1}" type="slidenum">
              <a:rPr lang="en-US" smtClean="0"/>
              <a:t>‹#›</a:t>
            </a:fld>
            <a:endParaRPr lang="en-US" dirty="0"/>
          </a:p>
        </p:txBody>
      </p:sp>
      <p:sp>
        <p:nvSpPr>
          <p:cNvPr id="8" name="Rectangle 7"/>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1506660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8E76E31-5F90-4FE2-ACFC-8F19958503F1}" type="slidenum">
              <a:rPr lang="en-US" smtClean="0"/>
              <a:t>‹#›</a:t>
            </a:fld>
            <a:endParaRPr lang="en-US" dirty="0"/>
          </a:p>
        </p:txBody>
      </p:sp>
      <p:sp>
        <p:nvSpPr>
          <p:cNvPr id="7" name="Rectangle 6"/>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303389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dirty="0"/>
          </a:p>
        </p:txBody>
      </p:sp>
      <p:sp>
        <p:nvSpPr>
          <p:cNvPr id="10" name="Rectangle 9"/>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394617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10/21/2024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dirty="0"/>
          </a:p>
        </p:txBody>
      </p:sp>
      <p:sp>
        <p:nvSpPr>
          <p:cNvPr id="10" name="Rectangle 9"/>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1221904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theme" Target="../theme/theme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E76E31-5F90-4FE2-ACFC-8F19958503F1}" type="slidenum">
              <a:rPr lang="en-US" smtClean="0"/>
              <a:t>‹#›</a:t>
            </a:fld>
            <a:endParaRPr lang="en-US" dirty="0"/>
          </a:p>
        </p:txBody>
      </p:sp>
    </p:spTree>
    <p:extLst>
      <p:ext uri="{BB962C8B-B14F-4D97-AF65-F5344CB8AC3E}">
        <p14:creationId xmlns:p14="http://schemas.microsoft.com/office/powerpoint/2010/main" val="3491324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03FB4-28D5-4E27-A973-44EC94A9ED87}" type="datetimeFigureOut">
              <a:rPr lang="en-US" smtClean="0"/>
              <a:t>10/21/2024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85E1C-37DF-4BF2-BB47-938D5549F1A2}" type="slidenum">
              <a:rPr lang="en-US" smtClean="0"/>
              <a:t>‹#›</a:t>
            </a:fld>
            <a:endParaRPr lang="en-US" dirty="0"/>
          </a:p>
        </p:txBody>
      </p:sp>
    </p:spTree>
    <p:extLst>
      <p:ext uri="{BB962C8B-B14F-4D97-AF65-F5344CB8AC3E}">
        <p14:creationId xmlns:p14="http://schemas.microsoft.com/office/powerpoint/2010/main" val="3201688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B13B02-4EA1-64A4-A45A-846AB6D6F0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558A2B-14BD-9937-1ED7-A7414C67A2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45A798-5658-61DC-73FB-8032DCE515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28D228-2421-4157-8AF6-4A52FCFBDE03}" type="datetimeFigureOut">
              <a:rPr lang="en-US" smtClean="0"/>
              <a:t>10/21/2024</a:t>
            </a:fld>
            <a:endParaRPr lang="en-US" dirty="0"/>
          </a:p>
        </p:txBody>
      </p:sp>
      <p:sp>
        <p:nvSpPr>
          <p:cNvPr id="5" name="Footer Placeholder 4">
            <a:extLst>
              <a:ext uri="{FF2B5EF4-FFF2-40B4-BE49-F238E27FC236}">
                <a16:creationId xmlns:a16="http://schemas.microsoft.com/office/drawing/2014/main" id="{36CFBF21-C2B9-5DDA-5EF5-F1DE971175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874869DB-6E85-E4A2-72E2-5305FE788D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66663A-FE2F-483C-9D4C-19081CEFB73F}" type="slidenum">
              <a:rPr lang="en-US" smtClean="0"/>
              <a:t>‹#›</a:t>
            </a:fld>
            <a:endParaRPr lang="en-US" dirty="0"/>
          </a:p>
        </p:txBody>
      </p:sp>
    </p:spTree>
    <p:extLst>
      <p:ext uri="{BB962C8B-B14F-4D97-AF65-F5344CB8AC3E}">
        <p14:creationId xmlns:p14="http://schemas.microsoft.com/office/powerpoint/2010/main" val="41278502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4A2196-9F9C-4454-A75F-8B3FC6E5FC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A4F853-D469-4036-A2DA-6C26CA3DF7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C7C8841-B16D-45D2-B9C4-7D36DAD71B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1FF414-5986-4276-812F-58B66F8DD179}" type="datetimeFigureOut">
              <a:rPr lang="en-US" smtClean="0"/>
              <a:t>10/21/2024</a:t>
            </a:fld>
            <a:endParaRPr lang="en-US" dirty="0"/>
          </a:p>
        </p:txBody>
      </p:sp>
      <p:sp>
        <p:nvSpPr>
          <p:cNvPr id="5" name="Footer Placeholder 4">
            <a:extLst>
              <a:ext uri="{FF2B5EF4-FFF2-40B4-BE49-F238E27FC236}">
                <a16:creationId xmlns:a16="http://schemas.microsoft.com/office/drawing/2014/main" id="{F1252E36-AA92-4B62-8FA0-15722D46F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2785A88-D3E1-412D-8AF5-947AF9D212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0849E6-6C10-4F25-AC13-28603008DB44}" type="slidenum">
              <a:rPr lang="en-US" smtClean="0"/>
              <a:t>‹#›</a:t>
            </a:fld>
            <a:endParaRPr lang="en-US" dirty="0"/>
          </a:p>
        </p:txBody>
      </p:sp>
    </p:spTree>
    <p:extLst>
      <p:ext uri="{BB962C8B-B14F-4D97-AF65-F5344CB8AC3E}">
        <p14:creationId xmlns:p14="http://schemas.microsoft.com/office/powerpoint/2010/main" val="224102833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slideLayout" Target="../slideLayouts/slideLayout2.xml"/><Relationship Id="rId7" Type="http://schemas.openxmlformats.org/officeDocument/2006/relationships/image" Target="../media/image55.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notesSlide" Target="../notesSlides/notesSlide20.xml"/><Relationship Id="rId9"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hyperlink" Target="https://lookerstudio.google.com/s/mr19Uk-HBG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png"/></Relationships>
</file>

<file path=ppt/slides/_rels/slide28.xml.rels><?xml version="1.0" encoding="UTF-8" standalone="yes"?>
<Relationships xmlns="http://schemas.openxmlformats.org/package/2006/relationships"><Relationship Id="rId8" Type="http://schemas.openxmlformats.org/officeDocument/2006/relationships/hyperlink" Target="https://www.youtube.com/c/kickitca" TargetMode="External"/><Relationship Id="rId13" Type="http://schemas.openxmlformats.org/officeDocument/2006/relationships/hyperlink" Target="mailto:acarbomihalic@health.ucsd.edu" TargetMode="External"/><Relationship Id="rId3" Type="http://schemas.openxmlformats.org/officeDocument/2006/relationships/image" Target="../media/image68.png"/><Relationship Id="rId7" Type="http://schemas.openxmlformats.org/officeDocument/2006/relationships/hyperlink" Target="https://twitter.com/kickitca" TargetMode="External"/><Relationship Id="rId12" Type="http://schemas.openxmlformats.org/officeDocument/2006/relationships/hyperlink" Target="https://soundcloud.com/counselorcalls" TargetMode="External"/><Relationship Id="rId2" Type="http://schemas.openxmlformats.org/officeDocument/2006/relationships/notesSlide" Target="../notesSlides/notesSlide28.xml"/><Relationship Id="rId16" Type="http://schemas.openxmlformats.org/officeDocument/2006/relationships/image" Target="../media/image71.svg"/><Relationship Id="rId1" Type="http://schemas.openxmlformats.org/officeDocument/2006/relationships/slideLayout" Target="../slideLayouts/slideLayout2.xml"/><Relationship Id="rId6" Type="http://schemas.openxmlformats.org/officeDocument/2006/relationships/hyperlink" Target="https://www.instagram.com/kickitca/" TargetMode="External"/><Relationship Id="rId11" Type="http://schemas.openxmlformats.org/officeDocument/2006/relationships/hyperlink" Target="https://www.kickitca.org/education-training" TargetMode="External"/><Relationship Id="rId5" Type="http://schemas.openxmlformats.org/officeDocument/2006/relationships/hyperlink" Target="https://www.facebook.com/Kickitca/" TargetMode="External"/><Relationship Id="rId15" Type="http://schemas.openxmlformats.org/officeDocument/2006/relationships/image" Target="../media/image70.png"/><Relationship Id="rId10" Type="http://schemas.openxmlformats.org/officeDocument/2006/relationships/hyperlink" Target="brandkickitca.org" TargetMode="External"/><Relationship Id="rId4" Type="http://schemas.openxmlformats.org/officeDocument/2006/relationships/image" Target="../media/image69.svg"/><Relationship Id="rId9" Type="http://schemas.openxmlformats.org/officeDocument/2006/relationships/hyperlink" Target="https://kickitca.myshopify.com/collections/all?gf_287531=330454008008" TargetMode="External"/><Relationship Id="rId14" Type="http://schemas.openxmlformats.org/officeDocument/2006/relationships/hyperlink" Target="https://share.hsforms.com/1CbDiNRWzRM2Q_fmu39FKvg2tky"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mailto:acarbomihalic@health.ucsd.edu"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4.xm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5.xml"/><Relationship Id="rId1" Type="http://schemas.openxmlformats.org/officeDocument/2006/relationships/slideLayout" Target="../slideLayouts/slideLayout38.xml"/><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6.xml"/><Relationship Id="rId1" Type="http://schemas.openxmlformats.org/officeDocument/2006/relationships/slideLayout" Target="../slideLayouts/slideLayout38.xml"/><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8.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9.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nejm.org/doi/full/10.1056/NEJMsa02066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4371408" y="2434638"/>
            <a:ext cx="6113833" cy="1169659"/>
          </a:xfrm>
        </p:spPr>
        <p:txBody>
          <a:bodyPr>
            <a:noAutofit/>
          </a:bodyPr>
          <a:lstStyle/>
          <a:p>
            <a:pPr marL="0" indent="0" algn="l">
              <a:spcBef>
                <a:spcPts val="600"/>
              </a:spcBef>
              <a:buFont typeface="Arial" panose="020B0604020202020204" pitchFamily="34" charset="0"/>
              <a:buNone/>
            </a:pPr>
            <a:r>
              <a:rPr lang="en-US" sz="4400" dirty="0">
                <a:solidFill>
                  <a:srgbClr val="092B49"/>
                </a:solidFill>
                <a:latin typeface="F37 Judge Medium Condensed" panose="00000606000000000000" pitchFamily="50" charset="0"/>
              </a:rPr>
              <a:t>TOBACCO &amp; NICOTINE cessation </a:t>
            </a:r>
            <a:br>
              <a:rPr lang="en-US" sz="4400" dirty="0">
                <a:solidFill>
                  <a:srgbClr val="092B49"/>
                </a:solidFill>
                <a:latin typeface="F37 Judge Medium Condensed" panose="00000606000000000000" pitchFamily="50" charset="0"/>
              </a:rPr>
            </a:br>
            <a:r>
              <a:rPr lang="en-US" sz="4400" dirty="0">
                <a:solidFill>
                  <a:srgbClr val="092B49"/>
                </a:solidFill>
                <a:latin typeface="F37 Judge Medium Condensed" panose="00000606000000000000" pitchFamily="50" charset="0"/>
              </a:rPr>
              <a:t>promotion &amp; referrals</a:t>
            </a:r>
          </a:p>
        </p:txBody>
      </p:sp>
      <p:sp>
        <p:nvSpPr>
          <p:cNvPr id="7" name="Right Triangle 6">
            <a:extLst>
              <a:ext uri="{FF2B5EF4-FFF2-40B4-BE49-F238E27FC236}">
                <a16:creationId xmlns:a16="http://schemas.microsoft.com/office/drawing/2014/main" id="{A67D1B8B-B094-49EF-9BA8-D1BA2B6B45AC}"/>
              </a:ext>
            </a:extLst>
          </p:cNvPr>
          <p:cNvSpPr/>
          <p:nvPr/>
        </p:nvSpPr>
        <p:spPr>
          <a:xfrm flipH="1">
            <a:off x="8201130" y="2862366"/>
            <a:ext cx="3844721" cy="3844721"/>
          </a:xfrm>
          <a:prstGeom prst="rtTriangl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Triangle 7">
            <a:extLst>
              <a:ext uri="{FF2B5EF4-FFF2-40B4-BE49-F238E27FC236}">
                <a16:creationId xmlns:a16="http://schemas.microsoft.com/office/drawing/2014/main" id="{B864D4E7-E556-4889-BA3F-1990E86CDCC3}"/>
              </a:ext>
            </a:extLst>
          </p:cNvPr>
          <p:cNvSpPr/>
          <p:nvPr/>
        </p:nvSpPr>
        <p:spPr>
          <a:xfrm rot="10800000" flipH="1">
            <a:off x="146151" y="149950"/>
            <a:ext cx="2059168" cy="1689871"/>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Logo&#10;&#10;Description automatically generated">
            <a:extLst>
              <a:ext uri="{FF2B5EF4-FFF2-40B4-BE49-F238E27FC236}">
                <a16:creationId xmlns:a16="http://schemas.microsoft.com/office/drawing/2014/main" id="{A8B4ED92-56C9-4992-A413-AD2B782C9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59" y="2434638"/>
            <a:ext cx="3328740" cy="1658340"/>
          </a:xfrm>
          <a:prstGeom prst="rect">
            <a:avLst/>
          </a:prstGeom>
        </p:spPr>
      </p:pic>
      <p:cxnSp>
        <p:nvCxnSpPr>
          <p:cNvPr id="12" name="Straight Connector 11">
            <a:extLst>
              <a:ext uri="{FF2B5EF4-FFF2-40B4-BE49-F238E27FC236}">
                <a16:creationId xmlns:a16="http://schemas.microsoft.com/office/drawing/2014/main" id="{849DE66B-1DD3-4A5C-822C-52E0E79E2C6B}"/>
              </a:ext>
            </a:extLst>
          </p:cNvPr>
          <p:cNvCxnSpPr>
            <a:cxnSpLocks/>
          </p:cNvCxnSpPr>
          <p:nvPr/>
        </p:nvCxnSpPr>
        <p:spPr>
          <a:xfrm>
            <a:off x="4112050" y="1735454"/>
            <a:ext cx="0" cy="2571210"/>
          </a:xfrm>
          <a:prstGeom prst="line">
            <a:avLst/>
          </a:prstGeom>
          <a:ln>
            <a:solidFill>
              <a:srgbClr val="B9DAE5"/>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FE2CDA1C-BE40-453A-8E42-2B4726734C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2825" y="6104448"/>
            <a:ext cx="6113833" cy="325386"/>
          </a:xfrm>
          <a:prstGeom prst="rect">
            <a:avLst/>
          </a:prstGeom>
        </p:spPr>
      </p:pic>
      <p:sp>
        <p:nvSpPr>
          <p:cNvPr id="13" name="Title 5">
            <a:extLst>
              <a:ext uri="{FF2B5EF4-FFF2-40B4-BE49-F238E27FC236}">
                <a16:creationId xmlns:a16="http://schemas.microsoft.com/office/drawing/2014/main" id="{103A009B-ACCF-4475-BEF8-C31EC0FBE62D}"/>
              </a:ext>
            </a:extLst>
          </p:cNvPr>
          <p:cNvSpPr txBox="1">
            <a:spLocks/>
          </p:cNvSpPr>
          <p:nvPr/>
        </p:nvSpPr>
        <p:spPr>
          <a:xfrm>
            <a:off x="4371409" y="409891"/>
            <a:ext cx="7674440"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Bef>
                <a:spcPts val="0"/>
              </a:spcBef>
            </a:pPr>
            <a:endParaRPr lang="en-US" sz="4000" b="1" dirty="0">
              <a:solidFill>
                <a:srgbClr val="092B49"/>
              </a:solidFill>
              <a:latin typeface="F37 Judge Medium Condensed" panose="00000606000000000000" pitchFamily="50" charset="0"/>
            </a:endParaRPr>
          </a:p>
        </p:txBody>
      </p:sp>
      <p:sp>
        <p:nvSpPr>
          <p:cNvPr id="11" name="Subtitle 5">
            <a:extLst>
              <a:ext uri="{FF2B5EF4-FFF2-40B4-BE49-F238E27FC236}">
                <a16:creationId xmlns:a16="http://schemas.microsoft.com/office/drawing/2014/main" id="{66631351-04A5-59FA-EAA4-ED84B24AD8EC}"/>
              </a:ext>
            </a:extLst>
          </p:cNvPr>
          <p:cNvSpPr txBox="1">
            <a:spLocks/>
          </p:cNvSpPr>
          <p:nvPr/>
        </p:nvSpPr>
        <p:spPr>
          <a:xfrm>
            <a:off x="4371409" y="3954472"/>
            <a:ext cx="6113833" cy="116965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dirty="0">
                <a:solidFill>
                  <a:srgbClr val="FF9E1B"/>
                </a:solidFill>
              </a:rPr>
              <a:t>HLCI Cohort 3 Clinics – RISE Session</a:t>
            </a:r>
          </a:p>
          <a:p>
            <a:pPr algn="l"/>
            <a:r>
              <a:rPr lang="en-US" sz="1800" dirty="0">
                <a:solidFill>
                  <a:srgbClr val="FF9E1B"/>
                </a:solidFill>
              </a:rPr>
              <a:t>October 22, 2024</a:t>
            </a:r>
          </a:p>
        </p:txBody>
      </p:sp>
      <p:pic>
        <p:nvPicPr>
          <p:cNvPr id="1026" name="Picture 2" descr="Logo&#10;&#10;Description automatically generated">
            <a:extLst>
              <a:ext uri="{FF2B5EF4-FFF2-40B4-BE49-F238E27FC236}">
                <a16:creationId xmlns:a16="http://schemas.microsoft.com/office/drawing/2014/main" id="{22A0C403-4BC2-CA14-FCE4-D57755475FA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559" y="4547868"/>
            <a:ext cx="19145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3603F1BA-0FD3-1DF2-8631-38F6D1A8AB8C}"/>
              </a:ext>
            </a:extLst>
          </p:cNvPr>
          <p:cNvPicPr/>
          <p:nvPr/>
        </p:nvPicPr>
        <p:blipFill>
          <a:blip r:embed="rId6"/>
          <a:stretch>
            <a:fillRect/>
          </a:stretch>
        </p:blipFill>
        <p:spPr bwMode="auto">
          <a:xfrm>
            <a:off x="2810799" y="4784725"/>
            <a:ext cx="1126499" cy="915667"/>
          </a:xfrm>
          <a:prstGeom prst="rect">
            <a:avLst/>
          </a:prstGeom>
          <a:noFill/>
          <a:ln>
            <a:noFill/>
          </a:ln>
        </p:spPr>
      </p:pic>
    </p:spTree>
    <p:extLst>
      <p:ext uri="{BB962C8B-B14F-4D97-AF65-F5344CB8AC3E}">
        <p14:creationId xmlns:p14="http://schemas.microsoft.com/office/powerpoint/2010/main" val="378103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5B809410-697C-DAFC-65E4-652F255B8DDE}"/>
              </a:ext>
            </a:extLst>
          </p:cNvPr>
          <p:cNvSpPr>
            <a:spLocks noChangeArrowheads="1"/>
          </p:cNvSpPr>
          <p:nvPr/>
        </p:nvSpPr>
        <p:spPr bwMode="auto">
          <a:xfrm>
            <a:off x="877153" y="42904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Quit coaching protocol</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graphicFrame>
        <p:nvGraphicFramePr>
          <p:cNvPr id="2" name="Content Placeholder 2">
            <a:extLst>
              <a:ext uri="{FF2B5EF4-FFF2-40B4-BE49-F238E27FC236}">
                <a16:creationId xmlns:a16="http://schemas.microsoft.com/office/drawing/2014/main" id="{9BDEC87A-790C-3C10-C9B5-B38FAA8705AC}"/>
              </a:ext>
            </a:extLst>
          </p:cNvPr>
          <p:cNvGraphicFramePr>
            <a:graphicFrameLocks noGrp="1"/>
          </p:cNvGraphicFramePr>
          <p:nvPr>
            <p:ph idx="1"/>
            <p:extLst>
              <p:ext uri="{D42A27DB-BD31-4B8C-83A1-F6EECF244321}">
                <p14:modId xmlns:p14="http://schemas.microsoft.com/office/powerpoint/2010/main" val="36717828"/>
              </p:ext>
            </p:extLst>
          </p:nvPr>
        </p:nvGraphicFramePr>
        <p:xfrm>
          <a:off x="1627474" y="1209610"/>
          <a:ext cx="8912189" cy="26789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FDFC9B39-7FE5-6612-28EA-98B5098AF802}"/>
              </a:ext>
            </a:extLst>
          </p:cNvPr>
          <p:cNvSpPr>
            <a:spLocks noChangeArrowheads="1"/>
          </p:cNvSpPr>
          <p:nvPr/>
        </p:nvSpPr>
        <p:spPr bwMode="auto">
          <a:xfrm>
            <a:off x="877153" y="3821232"/>
            <a:ext cx="296332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Initial Session</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graphicFrame>
        <p:nvGraphicFramePr>
          <p:cNvPr id="8" name="Content Placeholder 2">
            <a:extLst>
              <a:ext uri="{FF2B5EF4-FFF2-40B4-BE49-F238E27FC236}">
                <a16:creationId xmlns:a16="http://schemas.microsoft.com/office/drawing/2014/main" id="{14CD6CF1-1032-318E-9B79-13C8351281DC}"/>
              </a:ext>
            </a:extLst>
          </p:cNvPr>
          <p:cNvGraphicFramePr>
            <a:graphicFrameLocks/>
          </p:cNvGraphicFramePr>
          <p:nvPr>
            <p:extLst>
              <p:ext uri="{D42A27DB-BD31-4B8C-83A1-F6EECF244321}">
                <p14:modId xmlns:p14="http://schemas.microsoft.com/office/powerpoint/2010/main" val="3108521960"/>
              </p:ext>
            </p:extLst>
          </p:nvPr>
        </p:nvGraphicFramePr>
        <p:xfrm>
          <a:off x="419100" y="4435517"/>
          <a:ext cx="11353800" cy="19934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9" name="Group 8">
            <a:extLst>
              <a:ext uri="{FF2B5EF4-FFF2-40B4-BE49-F238E27FC236}">
                <a16:creationId xmlns:a16="http://schemas.microsoft.com/office/drawing/2014/main" id="{36A3E5F1-E183-8AC3-CBA5-37EE0B7F7A5E}"/>
              </a:ext>
            </a:extLst>
          </p:cNvPr>
          <p:cNvGrpSpPr/>
          <p:nvPr/>
        </p:nvGrpSpPr>
        <p:grpSpPr>
          <a:xfrm>
            <a:off x="1125180" y="5483728"/>
            <a:ext cx="1521767" cy="945230"/>
            <a:chOff x="2509" y="2972137"/>
            <a:chExt cx="1991171" cy="1194702"/>
          </a:xfrm>
          <a:solidFill>
            <a:srgbClr val="FF9E1B"/>
          </a:solidFill>
        </p:grpSpPr>
        <p:sp>
          <p:nvSpPr>
            <p:cNvPr id="10" name="Rectangle 9">
              <a:extLst>
                <a:ext uri="{FF2B5EF4-FFF2-40B4-BE49-F238E27FC236}">
                  <a16:creationId xmlns:a16="http://schemas.microsoft.com/office/drawing/2014/main" id="{554206D4-AA05-0A81-3EA3-1A3328A458A6}"/>
                </a:ext>
              </a:extLst>
            </p:cNvPr>
            <p:cNvSpPr/>
            <p:nvPr/>
          </p:nvSpPr>
          <p:spPr>
            <a:xfrm>
              <a:off x="2509" y="2972137"/>
              <a:ext cx="1991171" cy="1194702"/>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11" name="TextBox 10">
              <a:extLst>
                <a:ext uri="{FF2B5EF4-FFF2-40B4-BE49-F238E27FC236}">
                  <a16:creationId xmlns:a16="http://schemas.microsoft.com/office/drawing/2014/main" id="{3A4C4C0B-B8BF-9FF3-8BC2-78B75318C197}"/>
                </a:ext>
              </a:extLst>
            </p:cNvPr>
            <p:cNvSpPr txBox="1"/>
            <p:nvPr/>
          </p:nvSpPr>
          <p:spPr>
            <a:xfrm>
              <a:off x="2509" y="2972137"/>
              <a:ext cx="1991171" cy="119470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kern="1200" dirty="0"/>
                <a:t>Planning</a:t>
              </a:r>
              <a:r>
                <a:rPr lang="en-US" sz="2400" kern="1200" dirty="0"/>
                <a:t> </a:t>
              </a:r>
            </a:p>
          </p:txBody>
        </p:sp>
      </p:grpSp>
      <p:grpSp>
        <p:nvGrpSpPr>
          <p:cNvPr id="12" name="Group 11">
            <a:extLst>
              <a:ext uri="{FF2B5EF4-FFF2-40B4-BE49-F238E27FC236}">
                <a16:creationId xmlns:a16="http://schemas.microsoft.com/office/drawing/2014/main" id="{C72FFAE6-2642-FD84-8CF4-0E9701906D39}"/>
              </a:ext>
            </a:extLst>
          </p:cNvPr>
          <p:cNvGrpSpPr/>
          <p:nvPr/>
        </p:nvGrpSpPr>
        <p:grpSpPr>
          <a:xfrm>
            <a:off x="2844895" y="5483728"/>
            <a:ext cx="1419098" cy="945230"/>
            <a:chOff x="2192798" y="2972137"/>
            <a:chExt cx="1991171" cy="1194702"/>
          </a:xfrm>
          <a:solidFill>
            <a:srgbClr val="FF9E1B"/>
          </a:solidFill>
        </p:grpSpPr>
        <p:sp>
          <p:nvSpPr>
            <p:cNvPr id="13" name="Rectangle 12">
              <a:extLst>
                <a:ext uri="{FF2B5EF4-FFF2-40B4-BE49-F238E27FC236}">
                  <a16:creationId xmlns:a16="http://schemas.microsoft.com/office/drawing/2014/main" id="{9A3BB517-596C-831F-7A74-375388C79E10}"/>
                </a:ext>
              </a:extLst>
            </p:cNvPr>
            <p:cNvSpPr/>
            <p:nvPr/>
          </p:nvSpPr>
          <p:spPr>
            <a:xfrm>
              <a:off x="2192798" y="2972137"/>
              <a:ext cx="1991171" cy="1194702"/>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14" name="TextBox 13">
              <a:extLst>
                <a:ext uri="{FF2B5EF4-FFF2-40B4-BE49-F238E27FC236}">
                  <a16:creationId xmlns:a16="http://schemas.microsoft.com/office/drawing/2014/main" id="{74D6B8DE-1BF8-1E97-D14E-FC949862F8CF}"/>
                </a:ext>
              </a:extLst>
            </p:cNvPr>
            <p:cNvSpPr txBox="1"/>
            <p:nvPr/>
          </p:nvSpPr>
          <p:spPr>
            <a:xfrm>
              <a:off x="2192798" y="2972137"/>
              <a:ext cx="1991171" cy="119470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kern="1200" dirty="0"/>
                <a:t>Call summary </a:t>
              </a:r>
            </a:p>
          </p:txBody>
        </p:sp>
      </p:grpSp>
      <p:grpSp>
        <p:nvGrpSpPr>
          <p:cNvPr id="18" name="Group 17">
            <a:extLst>
              <a:ext uri="{FF2B5EF4-FFF2-40B4-BE49-F238E27FC236}">
                <a16:creationId xmlns:a16="http://schemas.microsoft.com/office/drawing/2014/main" id="{4DB99A06-8E23-4CAA-852E-EB8459FD641C}"/>
              </a:ext>
            </a:extLst>
          </p:cNvPr>
          <p:cNvGrpSpPr/>
          <p:nvPr/>
        </p:nvGrpSpPr>
        <p:grpSpPr>
          <a:xfrm>
            <a:off x="7878487" y="5509234"/>
            <a:ext cx="1532873" cy="919724"/>
            <a:chOff x="7439704" y="352"/>
            <a:chExt cx="1532873" cy="919724"/>
          </a:xfrm>
          <a:solidFill>
            <a:srgbClr val="FF9E1B"/>
          </a:solidFill>
        </p:grpSpPr>
        <p:sp>
          <p:nvSpPr>
            <p:cNvPr id="19" name="Rectangle 18">
              <a:extLst>
                <a:ext uri="{FF2B5EF4-FFF2-40B4-BE49-F238E27FC236}">
                  <a16:creationId xmlns:a16="http://schemas.microsoft.com/office/drawing/2014/main" id="{07EFE121-57CD-5596-6AF1-FE524A7D8593}"/>
                </a:ext>
              </a:extLst>
            </p:cNvPr>
            <p:cNvSpPr/>
            <p:nvPr/>
          </p:nvSpPr>
          <p:spPr>
            <a:xfrm>
              <a:off x="7439704" y="352"/>
              <a:ext cx="1532873" cy="919724"/>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20" name="TextBox 19">
              <a:extLst>
                <a:ext uri="{FF2B5EF4-FFF2-40B4-BE49-F238E27FC236}">
                  <a16:creationId xmlns:a16="http://schemas.microsoft.com/office/drawing/2014/main" id="{FF8937CF-E69B-A72F-4969-98DEAA68D46B}"/>
                </a:ext>
              </a:extLst>
            </p:cNvPr>
            <p:cNvSpPr txBox="1"/>
            <p:nvPr/>
          </p:nvSpPr>
          <p:spPr>
            <a:xfrm>
              <a:off x="7439704" y="352"/>
              <a:ext cx="1532873" cy="9197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Setting a quit day</a:t>
              </a:r>
            </a:p>
          </p:txBody>
        </p:sp>
      </p:grpSp>
      <p:grpSp>
        <p:nvGrpSpPr>
          <p:cNvPr id="21" name="Group 20">
            <a:extLst>
              <a:ext uri="{FF2B5EF4-FFF2-40B4-BE49-F238E27FC236}">
                <a16:creationId xmlns:a16="http://schemas.microsoft.com/office/drawing/2014/main" id="{1A36A73C-60DF-539E-42E6-0B92C548DAB9}"/>
              </a:ext>
            </a:extLst>
          </p:cNvPr>
          <p:cNvGrpSpPr/>
          <p:nvPr/>
        </p:nvGrpSpPr>
        <p:grpSpPr>
          <a:xfrm>
            <a:off x="9572565" y="5496481"/>
            <a:ext cx="1532873" cy="919724"/>
            <a:chOff x="7439704" y="352"/>
            <a:chExt cx="1532873" cy="919724"/>
          </a:xfrm>
          <a:solidFill>
            <a:srgbClr val="FF9E1B"/>
          </a:solidFill>
        </p:grpSpPr>
        <p:sp>
          <p:nvSpPr>
            <p:cNvPr id="22" name="Rectangle 21">
              <a:extLst>
                <a:ext uri="{FF2B5EF4-FFF2-40B4-BE49-F238E27FC236}">
                  <a16:creationId xmlns:a16="http://schemas.microsoft.com/office/drawing/2014/main" id="{664FFED2-8CD2-EF19-3309-78870ECA76EC}"/>
                </a:ext>
              </a:extLst>
            </p:cNvPr>
            <p:cNvSpPr/>
            <p:nvPr/>
          </p:nvSpPr>
          <p:spPr>
            <a:xfrm>
              <a:off x="7439704" y="352"/>
              <a:ext cx="1532873" cy="919724"/>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23" name="TextBox 22">
              <a:extLst>
                <a:ext uri="{FF2B5EF4-FFF2-40B4-BE49-F238E27FC236}">
                  <a16:creationId xmlns:a16="http://schemas.microsoft.com/office/drawing/2014/main" id="{793BF9A8-5D23-86CD-E431-3E8C8B202447}"/>
                </a:ext>
              </a:extLst>
            </p:cNvPr>
            <p:cNvSpPr txBox="1"/>
            <p:nvPr/>
          </p:nvSpPr>
          <p:spPr>
            <a:xfrm>
              <a:off x="7439704" y="352"/>
              <a:ext cx="1532873" cy="9197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Addressing follow-up calls</a:t>
              </a:r>
            </a:p>
          </p:txBody>
        </p:sp>
      </p:grpSp>
    </p:spTree>
    <p:extLst>
      <p:ext uri="{BB962C8B-B14F-4D97-AF65-F5344CB8AC3E}">
        <p14:creationId xmlns:p14="http://schemas.microsoft.com/office/powerpoint/2010/main" val="1854989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FC9B39-7FE5-6612-28EA-98B5098AF802}"/>
              </a:ext>
            </a:extLst>
          </p:cNvPr>
          <p:cNvSpPr>
            <a:spLocks noChangeArrowheads="1"/>
          </p:cNvSpPr>
          <p:nvPr/>
        </p:nvSpPr>
        <p:spPr bwMode="auto">
          <a:xfrm>
            <a:off x="684648" y="424376"/>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Proactive Follow-Up Sessions</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
        <p:nvSpPr>
          <p:cNvPr id="6" name="Content Placeholder 2">
            <a:extLst>
              <a:ext uri="{FF2B5EF4-FFF2-40B4-BE49-F238E27FC236}">
                <a16:creationId xmlns:a16="http://schemas.microsoft.com/office/drawing/2014/main" id="{A5E008C6-48FA-289F-F22F-DFC57B3DADC2}"/>
              </a:ext>
            </a:extLst>
          </p:cNvPr>
          <p:cNvSpPr>
            <a:spLocks noGrp="1"/>
          </p:cNvSpPr>
          <p:nvPr>
            <p:ph idx="1"/>
          </p:nvPr>
        </p:nvSpPr>
        <p:spPr>
          <a:xfrm>
            <a:off x="684648" y="1035871"/>
            <a:ext cx="4955756" cy="1649577"/>
          </a:xfrm>
        </p:spPr>
        <p:txBody>
          <a:bodyPr>
            <a:normAutofit/>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Motivation &amp; self-efficacy</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Quit status</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Withdrawal review</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Pharmacotherapy review</a:t>
            </a:r>
          </a:p>
        </p:txBody>
      </p:sp>
      <p:pic>
        <p:nvPicPr>
          <p:cNvPr id="89" name="Picture 88">
            <a:extLst>
              <a:ext uri="{FF2B5EF4-FFF2-40B4-BE49-F238E27FC236}">
                <a16:creationId xmlns:a16="http://schemas.microsoft.com/office/drawing/2014/main" id="{D86DB3DB-DC8D-67A5-EEB8-977491B4DB73}"/>
              </a:ext>
            </a:extLst>
          </p:cNvPr>
          <p:cNvPicPr>
            <a:picLocks noChangeAspect="1"/>
          </p:cNvPicPr>
          <p:nvPr/>
        </p:nvPicPr>
        <p:blipFill>
          <a:blip r:embed="rId3"/>
          <a:stretch>
            <a:fillRect/>
          </a:stretch>
        </p:blipFill>
        <p:spPr>
          <a:xfrm>
            <a:off x="684648" y="2685448"/>
            <a:ext cx="4407116" cy="3282094"/>
          </a:xfrm>
          <a:prstGeom prst="rect">
            <a:avLst/>
          </a:prstGeom>
        </p:spPr>
      </p:pic>
      <p:pic>
        <p:nvPicPr>
          <p:cNvPr id="91" name="Picture 90">
            <a:extLst>
              <a:ext uri="{FF2B5EF4-FFF2-40B4-BE49-F238E27FC236}">
                <a16:creationId xmlns:a16="http://schemas.microsoft.com/office/drawing/2014/main" id="{9E7C13D4-1A57-F5B4-1F2C-D6504097B769}"/>
              </a:ext>
            </a:extLst>
          </p:cNvPr>
          <p:cNvPicPr>
            <a:picLocks noChangeAspect="1"/>
          </p:cNvPicPr>
          <p:nvPr/>
        </p:nvPicPr>
        <p:blipFill>
          <a:blip r:embed="rId4"/>
          <a:stretch>
            <a:fillRect/>
          </a:stretch>
        </p:blipFill>
        <p:spPr>
          <a:xfrm>
            <a:off x="5930426" y="2616878"/>
            <a:ext cx="4407116" cy="3264035"/>
          </a:xfrm>
          <a:prstGeom prst="rect">
            <a:avLst/>
          </a:prstGeom>
        </p:spPr>
      </p:pic>
      <p:sp>
        <p:nvSpPr>
          <p:cNvPr id="92" name="Content Placeholder 2">
            <a:extLst>
              <a:ext uri="{FF2B5EF4-FFF2-40B4-BE49-F238E27FC236}">
                <a16:creationId xmlns:a16="http://schemas.microsoft.com/office/drawing/2014/main" id="{4694956A-165C-0B4A-9517-C542B9271383}"/>
              </a:ext>
            </a:extLst>
          </p:cNvPr>
          <p:cNvSpPr txBox="1">
            <a:spLocks/>
          </p:cNvSpPr>
          <p:nvPr/>
        </p:nvSpPr>
        <p:spPr>
          <a:xfrm>
            <a:off x="5834174" y="1035871"/>
            <a:ext cx="4955756" cy="1582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Challenges &amp; smoking events</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Support</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Planning for future</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Self-image</a:t>
            </a:r>
          </a:p>
        </p:txBody>
      </p:sp>
      <p:cxnSp>
        <p:nvCxnSpPr>
          <p:cNvPr id="2" name="Straight Connector 1">
            <a:extLst>
              <a:ext uri="{FF2B5EF4-FFF2-40B4-BE49-F238E27FC236}">
                <a16:creationId xmlns:a16="http://schemas.microsoft.com/office/drawing/2014/main" id="{56325D17-8DE9-C051-BCA7-909442E57593}"/>
              </a:ext>
            </a:extLst>
          </p:cNvPr>
          <p:cNvCxnSpPr>
            <a:cxnSpLocks/>
          </p:cNvCxnSpPr>
          <p:nvPr/>
        </p:nvCxnSpPr>
        <p:spPr>
          <a:xfrm>
            <a:off x="797333" y="944482"/>
            <a:ext cx="4843071"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2503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sz="4800" b="1" dirty="0">
                <a:solidFill>
                  <a:srgbClr val="092B49"/>
                </a:solidFill>
                <a:ea typeface="Times New Roman" panose="02020603050405020304" pitchFamily="18" charset="0"/>
              </a:rPr>
              <a:t>The Importance of Proactive </a:t>
            </a:r>
            <a:br>
              <a:rPr lang="en-US" sz="4800" b="1" dirty="0">
                <a:solidFill>
                  <a:srgbClr val="092B49"/>
                </a:solidFill>
                <a:ea typeface="Times New Roman" panose="02020603050405020304" pitchFamily="18" charset="0"/>
              </a:rPr>
            </a:br>
            <a:r>
              <a:rPr lang="en-US" sz="4800" b="1" dirty="0">
                <a:solidFill>
                  <a:srgbClr val="092B49"/>
                </a:solidFill>
                <a:ea typeface="Times New Roman" panose="02020603050405020304" pitchFamily="18" charset="0"/>
              </a:rPr>
              <a:t>Referrals From Providers</a:t>
            </a:r>
            <a:endParaRPr lang="en-US" sz="4800" b="1" dirty="0">
              <a:solidFill>
                <a:srgbClr val="092B49"/>
              </a:solidFill>
            </a:endParaRPr>
          </a:p>
        </p:txBody>
      </p:sp>
    </p:spTree>
    <p:extLst>
      <p:ext uri="{BB962C8B-B14F-4D97-AF65-F5344CB8AC3E}">
        <p14:creationId xmlns:p14="http://schemas.microsoft.com/office/powerpoint/2010/main" val="417389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5E21E-52C0-409A-812A-D66BA3C55D01}"/>
              </a:ext>
            </a:extLst>
          </p:cNvPr>
          <p:cNvSpPr>
            <a:spLocks noGrp="1"/>
          </p:cNvSpPr>
          <p:nvPr>
            <p:ph type="title"/>
          </p:nvPr>
        </p:nvSpPr>
        <p:spPr/>
        <p:txBody>
          <a:bodyPr>
            <a:normAutofit fontScale="90000"/>
          </a:bodyPr>
          <a:lstStyle/>
          <a:p>
            <a:r>
              <a:rPr lang="en-US" sz="4400" dirty="0">
                <a:solidFill>
                  <a:srgbClr val="FF9E1B"/>
                </a:solidFill>
                <a:latin typeface="a Big Deal" panose="02000503000000000000" pitchFamily="2" charset="0"/>
              </a:rPr>
              <a:t>Using Ask-Advise-Refer (AAR)</a:t>
            </a:r>
            <a:br>
              <a:rPr lang="en-US" sz="3200" dirty="0">
                <a:solidFill>
                  <a:srgbClr val="FF9E1B"/>
                </a:solidFill>
                <a:latin typeface="a Big Deal" panose="02000503000000000000" pitchFamily="2" charset="0"/>
              </a:rPr>
            </a:br>
            <a:endParaRPr lang="en-US" dirty="0">
              <a:solidFill>
                <a:srgbClr val="FF9E1B"/>
              </a:solidFill>
              <a:latin typeface="a Big Deal" panose="02000503000000000000" pitchFamily="2" charset="0"/>
            </a:endParaRPr>
          </a:p>
        </p:txBody>
      </p:sp>
      <p:sp>
        <p:nvSpPr>
          <p:cNvPr id="3" name="Content Placeholder 2">
            <a:extLst>
              <a:ext uri="{FF2B5EF4-FFF2-40B4-BE49-F238E27FC236}">
                <a16:creationId xmlns:a16="http://schemas.microsoft.com/office/drawing/2014/main" id="{6C27FF05-5A38-4CCF-B08E-DA249616C4AB}"/>
              </a:ext>
            </a:extLst>
          </p:cNvPr>
          <p:cNvSpPr>
            <a:spLocks noGrp="1"/>
          </p:cNvSpPr>
          <p:nvPr>
            <p:ph idx="1"/>
          </p:nvPr>
        </p:nvSpPr>
        <p:spPr>
          <a:xfrm>
            <a:off x="1904261" y="1522880"/>
            <a:ext cx="10515600" cy="4835388"/>
          </a:xfrm>
        </p:spPr>
        <p:txBody>
          <a:bodyPr>
            <a:normAutofit fontScale="92500" lnSpcReduction="10000"/>
          </a:bodyPr>
          <a:lstStyle/>
          <a:p>
            <a:pPr marL="0" indent="0">
              <a:spcBef>
                <a:spcPts val="400"/>
              </a:spcBef>
              <a:buNone/>
              <a:defRPr/>
            </a:pPr>
            <a:r>
              <a:rPr lang="en-US" sz="4400" b="1" dirty="0">
                <a:solidFill>
                  <a:srgbClr val="092B49"/>
                </a:solidFill>
                <a:cs typeface="Arial" charset="0"/>
              </a:rPr>
              <a:t>Ask</a:t>
            </a:r>
            <a:r>
              <a:rPr lang="en-US" sz="4400" b="1" dirty="0">
                <a:solidFill>
                  <a:srgbClr val="003399"/>
                </a:solidFill>
                <a:cs typeface="Arial" charset="0"/>
              </a:rPr>
              <a:t> </a:t>
            </a:r>
            <a:r>
              <a:rPr lang="en-US" sz="2400" dirty="0">
                <a:solidFill>
                  <a:srgbClr val="092B49"/>
                </a:solidFill>
                <a:ea typeface="Osaka" pitchFamily="-112" charset="-128"/>
                <a:cs typeface="Arial" charset="0"/>
              </a:rPr>
              <a:t>(At every visit, in a caring manner, ask each patient if they smoke/vape)</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Do you (or anyone you live with) smoke?</a:t>
            </a:r>
          </a:p>
          <a:p>
            <a:pPr lvl="1">
              <a:spcBef>
                <a:spcPts val="400"/>
              </a:spcBef>
              <a:spcAft>
                <a:spcPts val="1200"/>
              </a:spcAft>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How interested are you in quitting?</a:t>
            </a:r>
            <a:br>
              <a:rPr lang="en-US" i="1" dirty="0">
                <a:solidFill>
                  <a:srgbClr val="092B49"/>
                </a:solidFill>
                <a:ea typeface="Osaka" pitchFamily="-112" charset="-128"/>
                <a:cs typeface="Arial" charset="0"/>
              </a:rPr>
            </a:br>
            <a:endParaRPr lang="en-US" sz="800" dirty="0">
              <a:ea typeface="Osaka" pitchFamily="-112" charset="-128"/>
              <a:cs typeface="Arial" charset="0"/>
            </a:endParaRPr>
          </a:p>
          <a:p>
            <a:pPr marL="0" indent="0">
              <a:spcBef>
                <a:spcPts val="400"/>
              </a:spcBef>
              <a:buNone/>
              <a:defRPr/>
            </a:pPr>
            <a:r>
              <a:rPr lang="en-US" sz="4400" b="1" dirty="0">
                <a:solidFill>
                  <a:srgbClr val="092B49"/>
                </a:solidFill>
                <a:cs typeface="Arial" charset="0"/>
              </a:rPr>
              <a:t>Advise</a:t>
            </a:r>
            <a:r>
              <a:rPr lang="en-US" sz="3200" dirty="0">
                <a:ea typeface="Osaka" pitchFamily="-112" charset="-128"/>
                <a:cs typeface="Arial" charset="0"/>
              </a:rPr>
              <a:t> </a:t>
            </a:r>
            <a:r>
              <a:rPr lang="en-US" sz="2400" dirty="0">
                <a:solidFill>
                  <a:srgbClr val="092B49"/>
                </a:solidFill>
                <a:ea typeface="Osaka" pitchFamily="-112" charset="-128"/>
                <a:cs typeface="Arial" charset="0"/>
              </a:rPr>
              <a:t>(without lecturing)</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Quitting is one of the best things you can do for your yourself</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What do you know about how smoking affects health?</a:t>
            </a:r>
          </a:p>
          <a:p>
            <a:pPr lvl="1">
              <a:spcBef>
                <a:spcPts val="400"/>
              </a:spcBef>
              <a:spcAft>
                <a:spcPts val="1200"/>
              </a:spcAft>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I have some information, if you’d like to hear?</a:t>
            </a:r>
          </a:p>
          <a:p>
            <a:pPr marL="0" indent="0">
              <a:spcBef>
                <a:spcPts val="400"/>
              </a:spcBef>
              <a:buNone/>
              <a:defRPr/>
            </a:pPr>
            <a:r>
              <a:rPr lang="en-US" sz="4400" b="1" dirty="0">
                <a:solidFill>
                  <a:srgbClr val="092B49"/>
                </a:solidFill>
                <a:cs typeface="Arial" charset="0"/>
              </a:rPr>
              <a:t>Refer</a:t>
            </a:r>
            <a:r>
              <a:rPr lang="en-US" sz="4400" dirty="0">
                <a:solidFill>
                  <a:srgbClr val="092B49"/>
                </a:solidFill>
                <a:cs typeface="Arial" charset="0"/>
              </a:rPr>
              <a:t> </a:t>
            </a:r>
            <a:r>
              <a:rPr lang="en-US" sz="2400" dirty="0">
                <a:solidFill>
                  <a:srgbClr val="092B49"/>
                </a:solidFill>
                <a:ea typeface="Osaka" pitchFamily="-112" charset="-128"/>
                <a:cs typeface="Arial" charset="0"/>
              </a:rPr>
              <a:t>(connect/offer options)</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Refer tobacco users (or those who live with tobacco users) to KIC </a:t>
            </a:r>
            <a:br>
              <a:rPr lang="en-US" i="1" dirty="0">
                <a:solidFill>
                  <a:srgbClr val="092B49"/>
                </a:solidFill>
                <a:ea typeface="Osaka" pitchFamily="-112" charset="-128"/>
                <a:cs typeface="Arial" charset="0"/>
              </a:rPr>
            </a:br>
            <a:r>
              <a:rPr lang="en-US" i="1" dirty="0">
                <a:solidFill>
                  <a:srgbClr val="092B49"/>
                </a:solidFill>
                <a:ea typeface="Osaka" pitchFamily="-112" charset="-128"/>
                <a:cs typeface="Arial" charset="0"/>
              </a:rPr>
              <a:t>to get a free, one-on-one coaching, and a personal quit plan </a:t>
            </a:r>
            <a:br>
              <a:rPr lang="en-US" i="1" dirty="0">
                <a:solidFill>
                  <a:srgbClr val="092B49"/>
                </a:solidFill>
                <a:ea typeface="Osaka" pitchFamily="-112" charset="-128"/>
                <a:cs typeface="Arial" charset="0"/>
              </a:rPr>
            </a:br>
            <a:r>
              <a:rPr lang="en-US" i="1" dirty="0">
                <a:solidFill>
                  <a:srgbClr val="092B49"/>
                </a:solidFill>
                <a:ea typeface="Osaka" pitchFamily="-112" charset="-128"/>
                <a:cs typeface="Arial" charset="0"/>
              </a:rPr>
              <a:t>(or a plan to help someone quit) from our trained Quit Coaches</a:t>
            </a:r>
          </a:p>
          <a:p>
            <a:endParaRPr lang="en-US" dirty="0"/>
          </a:p>
        </p:txBody>
      </p:sp>
      <p:grpSp>
        <p:nvGrpSpPr>
          <p:cNvPr id="35" name="Group 34">
            <a:extLst>
              <a:ext uri="{FF2B5EF4-FFF2-40B4-BE49-F238E27FC236}">
                <a16:creationId xmlns:a16="http://schemas.microsoft.com/office/drawing/2014/main" id="{E7F8C080-8B12-4B73-8F78-A5409D2B1588}"/>
              </a:ext>
            </a:extLst>
          </p:cNvPr>
          <p:cNvGrpSpPr/>
          <p:nvPr/>
        </p:nvGrpSpPr>
        <p:grpSpPr>
          <a:xfrm>
            <a:off x="961879" y="1469715"/>
            <a:ext cx="767357" cy="767357"/>
            <a:chOff x="377089" y="1141914"/>
            <a:chExt cx="914400" cy="914400"/>
          </a:xfrm>
        </p:grpSpPr>
        <p:sp>
          <p:nvSpPr>
            <p:cNvPr id="25" name="Oval 24">
              <a:extLst>
                <a:ext uri="{FF2B5EF4-FFF2-40B4-BE49-F238E27FC236}">
                  <a16:creationId xmlns:a16="http://schemas.microsoft.com/office/drawing/2014/main" id="{08ACBF6E-E642-420B-8E93-7A6D2446DBE0}"/>
                </a:ext>
              </a:extLst>
            </p:cNvPr>
            <p:cNvSpPr/>
            <p:nvPr/>
          </p:nvSpPr>
          <p:spPr>
            <a:xfrm>
              <a:off x="377089" y="1141914"/>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Questions with solid fill">
              <a:extLst>
                <a:ext uri="{FF2B5EF4-FFF2-40B4-BE49-F238E27FC236}">
                  <a16:creationId xmlns:a16="http://schemas.microsoft.com/office/drawing/2014/main" id="{CE4821C3-7578-4923-830D-9BD841EDCD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4299" y="1237184"/>
              <a:ext cx="723860" cy="723860"/>
            </a:xfrm>
            <a:prstGeom prst="rect">
              <a:avLst/>
            </a:prstGeom>
          </p:spPr>
        </p:pic>
      </p:grpSp>
      <p:grpSp>
        <p:nvGrpSpPr>
          <p:cNvPr id="36" name="Group 35">
            <a:extLst>
              <a:ext uri="{FF2B5EF4-FFF2-40B4-BE49-F238E27FC236}">
                <a16:creationId xmlns:a16="http://schemas.microsoft.com/office/drawing/2014/main" id="{E1BE85F1-0994-4AE7-B437-2CB6DA9349E4}"/>
              </a:ext>
            </a:extLst>
          </p:cNvPr>
          <p:cNvGrpSpPr/>
          <p:nvPr/>
        </p:nvGrpSpPr>
        <p:grpSpPr>
          <a:xfrm>
            <a:off x="954153" y="2899787"/>
            <a:ext cx="767357" cy="767357"/>
            <a:chOff x="369363" y="2742114"/>
            <a:chExt cx="914400" cy="914400"/>
          </a:xfrm>
        </p:grpSpPr>
        <p:sp>
          <p:nvSpPr>
            <p:cNvPr id="28" name="Oval 27">
              <a:extLst>
                <a:ext uri="{FF2B5EF4-FFF2-40B4-BE49-F238E27FC236}">
                  <a16:creationId xmlns:a16="http://schemas.microsoft.com/office/drawing/2014/main" id="{B7520890-3885-4BF7-A4EE-30577BF4F441}"/>
                </a:ext>
              </a:extLst>
            </p:cNvPr>
            <p:cNvSpPr/>
            <p:nvPr/>
          </p:nvSpPr>
          <p:spPr>
            <a:xfrm>
              <a:off x="369363" y="2742114"/>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Chat bubble with solid fill">
              <a:extLst>
                <a:ext uri="{FF2B5EF4-FFF2-40B4-BE49-F238E27FC236}">
                  <a16:creationId xmlns:a16="http://schemas.microsoft.com/office/drawing/2014/main" id="{E8163928-3774-4FB9-BA99-F7DC4C4306B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3872" y="2879767"/>
              <a:ext cx="735254" cy="735254"/>
            </a:xfrm>
            <a:prstGeom prst="rect">
              <a:avLst/>
            </a:prstGeom>
          </p:spPr>
        </p:pic>
      </p:grpSp>
      <p:grpSp>
        <p:nvGrpSpPr>
          <p:cNvPr id="37" name="Group 36">
            <a:extLst>
              <a:ext uri="{FF2B5EF4-FFF2-40B4-BE49-F238E27FC236}">
                <a16:creationId xmlns:a16="http://schemas.microsoft.com/office/drawing/2014/main" id="{E4AC836C-6964-4739-B170-96D86723EB2B}"/>
              </a:ext>
            </a:extLst>
          </p:cNvPr>
          <p:cNvGrpSpPr/>
          <p:nvPr/>
        </p:nvGrpSpPr>
        <p:grpSpPr>
          <a:xfrm>
            <a:off x="957967" y="4590336"/>
            <a:ext cx="767357" cy="767357"/>
            <a:chOff x="373177" y="4517722"/>
            <a:chExt cx="914400" cy="914400"/>
          </a:xfrm>
        </p:grpSpPr>
        <p:sp>
          <p:nvSpPr>
            <p:cNvPr id="32" name="Oval 31">
              <a:extLst>
                <a:ext uri="{FF2B5EF4-FFF2-40B4-BE49-F238E27FC236}">
                  <a16:creationId xmlns:a16="http://schemas.microsoft.com/office/drawing/2014/main" id="{FE13157F-C088-430B-9308-80EE31F6648E}"/>
                </a:ext>
              </a:extLst>
            </p:cNvPr>
            <p:cNvSpPr/>
            <p:nvPr/>
          </p:nvSpPr>
          <p:spPr>
            <a:xfrm>
              <a:off x="373177" y="4517722"/>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Arrow: Rotate right with solid fill">
              <a:extLst>
                <a:ext uri="{FF2B5EF4-FFF2-40B4-BE49-F238E27FC236}">
                  <a16:creationId xmlns:a16="http://schemas.microsoft.com/office/drawing/2014/main" id="{27AC1035-592A-4923-84BF-BBB9E048E7B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flipV="1">
              <a:off x="460988" y="4606310"/>
              <a:ext cx="705831" cy="759178"/>
            </a:xfrm>
            <a:prstGeom prst="rect">
              <a:avLst/>
            </a:prstGeom>
          </p:spPr>
        </p:pic>
      </p:grpSp>
    </p:spTree>
    <p:extLst>
      <p:ext uri="{BB962C8B-B14F-4D97-AF65-F5344CB8AC3E}">
        <p14:creationId xmlns:p14="http://schemas.microsoft.com/office/powerpoint/2010/main" val="3655856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0CBE822-75F1-B8BB-69FA-C2AD3124F87B}"/>
              </a:ext>
            </a:extLst>
          </p:cNvPr>
          <p:cNvSpPr txBox="1">
            <a:spLocks/>
          </p:cNvSpPr>
          <p:nvPr/>
        </p:nvSpPr>
        <p:spPr>
          <a:xfrm>
            <a:off x="838200" y="0"/>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FF9E1B"/>
                </a:solidFill>
                <a:latin typeface="a Big Deal" panose="02000503000000000000" pitchFamily="2" charset="0"/>
              </a:rPr>
              <a:t>Referring to KIC</a:t>
            </a:r>
          </a:p>
        </p:txBody>
      </p:sp>
      <p:sp>
        <p:nvSpPr>
          <p:cNvPr id="8" name="Rectangle 7">
            <a:extLst>
              <a:ext uri="{FF2B5EF4-FFF2-40B4-BE49-F238E27FC236}">
                <a16:creationId xmlns:a16="http://schemas.microsoft.com/office/drawing/2014/main" id="{9C64BA3E-6090-231A-B550-0BA13532830D}"/>
              </a:ext>
            </a:extLst>
          </p:cNvPr>
          <p:cNvSpPr>
            <a:spLocks noChangeArrowheads="1"/>
          </p:cNvSpPr>
          <p:nvPr/>
        </p:nvSpPr>
        <p:spPr bwMode="auto">
          <a:xfrm>
            <a:off x="838200" y="1098144"/>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Proactive Referrals</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9" name="Straight Connector 8">
            <a:extLst>
              <a:ext uri="{FF2B5EF4-FFF2-40B4-BE49-F238E27FC236}">
                <a16:creationId xmlns:a16="http://schemas.microsoft.com/office/drawing/2014/main" id="{4CF94D5C-515F-4B82-F147-C9B5389A34F3}"/>
              </a:ext>
            </a:extLst>
          </p:cNvPr>
          <p:cNvCxnSpPr>
            <a:cxnSpLocks/>
          </p:cNvCxnSpPr>
          <p:nvPr/>
        </p:nvCxnSpPr>
        <p:spPr>
          <a:xfrm>
            <a:off x="950885" y="1570125"/>
            <a:ext cx="3120601"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82FCA5B9-9097-F701-FF0E-7342C97B98A6}"/>
              </a:ext>
            </a:extLst>
          </p:cNvPr>
          <p:cNvSpPr txBox="1">
            <a:spLocks/>
          </p:cNvSpPr>
          <p:nvPr/>
        </p:nvSpPr>
        <p:spPr>
          <a:xfrm>
            <a:off x="612954" y="1839084"/>
            <a:ext cx="8867930" cy="40804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Electronic referrals (through health record) or web-based referral</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Means Helpline calls the patient – patient doesn’t initiate the call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Workflow for Proactive Referrals:</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Clinic/Hospital:</a:t>
            </a:r>
          </a:p>
          <a:p>
            <a:pPr marL="1485900" lvl="2" indent="-457200">
              <a:spcAft>
                <a:spcPts val="600"/>
              </a:spcAft>
              <a:buClr>
                <a:srgbClr val="FF9E1B"/>
              </a:buClr>
              <a:buFont typeface="Calibri" panose="020F0502020204030204" pitchFamily="34" charset="0"/>
              <a:buChar char="-"/>
              <a:defRPr/>
            </a:pPr>
            <a:r>
              <a:rPr lang="en-US" sz="1600" kern="0" dirty="0">
                <a:solidFill>
                  <a:srgbClr val="092B49"/>
                </a:solidFill>
                <a:cs typeface="Gotham Book" pitchFamily="50" charset="0"/>
              </a:rPr>
              <a:t>Screens patient for tobacco use </a:t>
            </a:r>
          </a:p>
          <a:p>
            <a:pPr marL="1485900" lvl="2" indent="-457200">
              <a:spcAft>
                <a:spcPts val="600"/>
              </a:spcAft>
              <a:buClr>
                <a:srgbClr val="FF9E1B"/>
              </a:buClr>
              <a:buFont typeface="Calibri" panose="020F0502020204030204" pitchFamily="34" charset="0"/>
              <a:buChar char="-"/>
              <a:defRPr/>
            </a:pPr>
            <a:r>
              <a:rPr lang="en-US" sz="1600" kern="0" dirty="0">
                <a:solidFill>
                  <a:srgbClr val="092B49"/>
                </a:solidFill>
                <a:cs typeface="Gotham Book" pitchFamily="50" charset="0"/>
              </a:rPr>
              <a:t>Sends referral to Helpline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KIC:</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Receives patient information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Attempts patient to try and enroll in services</a:t>
            </a:r>
          </a:p>
          <a:p>
            <a:endParaRPr lang="en-US" dirty="0"/>
          </a:p>
        </p:txBody>
      </p:sp>
    </p:spTree>
    <p:extLst>
      <p:ext uri="{BB962C8B-B14F-4D97-AF65-F5344CB8AC3E}">
        <p14:creationId xmlns:p14="http://schemas.microsoft.com/office/powerpoint/2010/main" val="3210025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3889BAB-96F8-2752-0200-1085441A6FA4}"/>
              </a:ext>
            </a:extLst>
          </p:cNvPr>
          <p:cNvSpPr>
            <a:spLocks noChangeArrowheads="1"/>
          </p:cNvSpPr>
          <p:nvPr/>
        </p:nvSpPr>
        <p:spPr bwMode="auto">
          <a:xfrm>
            <a:off x="564824" y="491752"/>
            <a:ext cx="723297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What to expect after sending a referral</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7" name="Straight Connector 6">
            <a:extLst>
              <a:ext uri="{FF2B5EF4-FFF2-40B4-BE49-F238E27FC236}">
                <a16:creationId xmlns:a16="http://schemas.microsoft.com/office/drawing/2014/main" id="{017FC910-CC0E-7417-28E1-1E0EF67168C4}"/>
              </a:ext>
            </a:extLst>
          </p:cNvPr>
          <p:cNvCxnSpPr>
            <a:cxnSpLocks/>
          </p:cNvCxnSpPr>
          <p:nvPr/>
        </p:nvCxnSpPr>
        <p:spPr>
          <a:xfrm>
            <a:off x="677509" y="963733"/>
            <a:ext cx="3721236"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pic>
        <p:nvPicPr>
          <p:cNvPr id="2" name="Picture 1" descr="A close-up of a diagram&#10;&#10;Description automatically generated">
            <a:extLst>
              <a:ext uri="{FF2B5EF4-FFF2-40B4-BE49-F238E27FC236}">
                <a16:creationId xmlns:a16="http://schemas.microsoft.com/office/drawing/2014/main" id="{7CB9F721-1108-3D39-85A9-3B201443DA43}"/>
              </a:ext>
            </a:extLst>
          </p:cNvPr>
          <p:cNvPicPr>
            <a:picLocks noChangeAspect="1"/>
          </p:cNvPicPr>
          <p:nvPr/>
        </p:nvPicPr>
        <p:blipFill>
          <a:blip r:embed="rId3"/>
          <a:stretch>
            <a:fillRect/>
          </a:stretch>
        </p:blipFill>
        <p:spPr>
          <a:xfrm>
            <a:off x="1087664" y="1435715"/>
            <a:ext cx="10016672" cy="4736485"/>
          </a:xfrm>
          <a:prstGeom prst="rect">
            <a:avLst/>
          </a:prstGeom>
        </p:spPr>
      </p:pic>
    </p:spTree>
    <p:extLst>
      <p:ext uri="{BB962C8B-B14F-4D97-AF65-F5344CB8AC3E}">
        <p14:creationId xmlns:p14="http://schemas.microsoft.com/office/powerpoint/2010/main" val="2147441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3889BAB-96F8-2752-0200-1085441A6FA4}"/>
              </a:ext>
            </a:extLst>
          </p:cNvPr>
          <p:cNvSpPr>
            <a:spLocks noChangeArrowheads="1"/>
          </p:cNvSpPr>
          <p:nvPr/>
        </p:nvSpPr>
        <p:spPr bwMode="auto">
          <a:xfrm>
            <a:off x="564824" y="49175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Reasons for e-Referral</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7" name="Straight Connector 6">
            <a:extLst>
              <a:ext uri="{FF2B5EF4-FFF2-40B4-BE49-F238E27FC236}">
                <a16:creationId xmlns:a16="http://schemas.microsoft.com/office/drawing/2014/main" id="{017FC910-CC0E-7417-28E1-1E0EF67168C4}"/>
              </a:ext>
            </a:extLst>
          </p:cNvPr>
          <p:cNvCxnSpPr>
            <a:cxnSpLocks/>
          </p:cNvCxnSpPr>
          <p:nvPr/>
        </p:nvCxnSpPr>
        <p:spPr>
          <a:xfrm>
            <a:off x="677509" y="963733"/>
            <a:ext cx="3721236"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0EACD233-9954-5062-E9D4-4BA022FD82BA}"/>
              </a:ext>
            </a:extLst>
          </p:cNvPr>
          <p:cNvGrpSpPr/>
          <p:nvPr/>
        </p:nvGrpSpPr>
        <p:grpSpPr>
          <a:xfrm>
            <a:off x="704734" y="1453011"/>
            <a:ext cx="767357" cy="767357"/>
            <a:chOff x="8613963" y="389127"/>
            <a:chExt cx="767357" cy="767357"/>
          </a:xfrm>
        </p:grpSpPr>
        <p:sp>
          <p:nvSpPr>
            <p:cNvPr id="12" name="Oval 11">
              <a:extLst>
                <a:ext uri="{FF2B5EF4-FFF2-40B4-BE49-F238E27FC236}">
                  <a16:creationId xmlns:a16="http://schemas.microsoft.com/office/drawing/2014/main" id="{F84E7C3E-0C0C-0E53-8AE6-B47E6727B4FF}"/>
                </a:ext>
              </a:extLst>
            </p:cNvPr>
            <p:cNvSpPr/>
            <p:nvPr/>
          </p:nvSpPr>
          <p:spPr>
            <a:xfrm>
              <a:off x="8613963" y="389127"/>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Group of people with solid fill">
              <a:extLst>
                <a:ext uri="{FF2B5EF4-FFF2-40B4-BE49-F238E27FC236}">
                  <a16:creationId xmlns:a16="http://schemas.microsoft.com/office/drawing/2014/main" id="{EE5A89F1-5C9F-4CCD-8937-3FBA0A6677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13836" y="469750"/>
              <a:ext cx="567610" cy="567610"/>
            </a:xfrm>
            <a:prstGeom prst="rect">
              <a:avLst/>
            </a:prstGeom>
          </p:spPr>
        </p:pic>
      </p:grpSp>
      <p:grpSp>
        <p:nvGrpSpPr>
          <p:cNvPr id="25" name="Group 24">
            <a:extLst>
              <a:ext uri="{FF2B5EF4-FFF2-40B4-BE49-F238E27FC236}">
                <a16:creationId xmlns:a16="http://schemas.microsoft.com/office/drawing/2014/main" id="{C26AD664-80A6-6873-BC15-C258C3028604}"/>
              </a:ext>
            </a:extLst>
          </p:cNvPr>
          <p:cNvGrpSpPr/>
          <p:nvPr/>
        </p:nvGrpSpPr>
        <p:grpSpPr>
          <a:xfrm>
            <a:off x="702766" y="4062712"/>
            <a:ext cx="767357" cy="767357"/>
            <a:chOff x="6127568" y="413820"/>
            <a:chExt cx="767357" cy="767357"/>
          </a:xfrm>
        </p:grpSpPr>
        <p:sp>
          <p:nvSpPr>
            <p:cNvPr id="15" name="Oval 14">
              <a:extLst>
                <a:ext uri="{FF2B5EF4-FFF2-40B4-BE49-F238E27FC236}">
                  <a16:creationId xmlns:a16="http://schemas.microsoft.com/office/drawing/2014/main" id="{3F4F1144-71BC-3F13-5D51-EFD46F62120A}"/>
                </a:ext>
              </a:extLst>
            </p:cNvPr>
            <p:cNvSpPr/>
            <p:nvPr/>
          </p:nvSpPr>
          <p:spPr>
            <a:xfrm>
              <a:off x="6127568" y="413820"/>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Coins outline">
              <a:extLst>
                <a:ext uri="{FF2B5EF4-FFF2-40B4-BE49-F238E27FC236}">
                  <a16:creationId xmlns:a16="http://schemas.microsoft.com/office/drawing/2014/main" id="{0C389160-AFDB-37D8-305F-E956E985316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6540283" y="703320"/>
              <a:ext cx="343163" cy="394400"/>
            </a:xfrm>
            <a:prstGeom prst="rect">
              <a:avLst/>
            </a:prstGeom>
          </p:spPr>
        </p:pic>
        <p:pic>
          <p:nvPicPr>
            <p:cNvPr id="20" name="Graphic 19" descr="Downward trend graph with solid fill">
              <a:extLst>
                <a:ext uri="{FF2B5EF4-FFF2-40B4-BE49-F238E27FC236}">
                  <a16:creationId xmlns:a16="http://schemas.microsoft.com/office/drawing/2014/main" id="{164E6068-28CF-5A2D-FCCC-E32F4DE4A35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3718" y="471437"/>
              <a:ext cx="471188" cy="471188"/>
            </a:xfrm>
            <a:prstGeom prst="rect">
              <a:avLst/>
            </a:prstGeom>
          </p:spPr>
        </p:pic>
      </p:grpSp>
      <p:grpSp>
        <p:nvGrpSpPr>
          <p:cNvPr id="26" name="Group 25">
            <a:extLst>
              <a:ext uri="{FF2B5EF4-FFF2-40B4-BE49-F238E27FC236}">
                <a16:creationId xmlns:a16="http://schemas.microsoft.com/office/drawing/2014/main" id="{359DD8F6-8EB3-DF68-B1A1-EA5F200715F0}"/>
              </a:ext>
            </a:extLst>
          </p:cNvPr>
          <p:cNvGrpSpPr/>
          <p:nvPr/>
        </p:nvGrpSpPr>
        <p:grpSpPr>
          <a:xfrm>
            <a:off x="719605" y="2766927"/>
            <a:ext cx="791752" cy="767357"/>
            <a:chOff x="7257330" y="369876"/>
            <a:chExt cx="791752" cy="767357"/>
          </a:xfrm>
        </p:grpSpPr>
        <p:sp>
          <p:nvSpPr>
            <p:cNvPr id="18" name="Oval 17">
              <a:extLst>
                <a:ext uri="{FF2B5EF4-FFF2-40B4-BE49-F238E27FC236}">
                  <a16:creationId xmlns:a16="http://schemas.microsoft.com/office/drawing/2014/main" id="{190A0F4A-6218-4EA9-2079-35D5B55BCB2C}"/>
                </a:ext>
              </a:extLst>
            </p:cNvPr>
            <p:cNvSpPr/>
            <p:nvPr/>
          </p:nvSpPr>
          <p:spPr>
            <a:xfrm>
              <a:off x="7257330" y="369876"/>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raphic 21" descr="Folder Search with solid fill">
              <a:extLst>
                <a:ext uri="{FF2B5EF4-FFF2-40B4-BE49-F238E27FC236}">
                  <a16:creationId xmlns:a16="http://schemas.microsoft.com/office/drawing/2014/main" id="{7F51EEF1-544F-0051-11A1-89852DC2F3D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81725" y="369876"/>
              <a:ext cx="767357" cy="767357"/>
            </a:xfrm>
            <a:prstGeom prst="rect">
              <a:avLst/>
            </a:prstGeom>
          </p:spPr>
        </p:pic>
        <p:pic>
          <p:nvPicPr>
            <p:cNvPr id="24" name="Graphic 23" descr="Heart with pulse with solid fill">
              <a:extLst>
                <a:ext uri="{FF2B5EF4-FFF2-40B4-BE49-F238E27FC236}">
                  <a16:creationId xmlns:a16="http://schemas.microsoft.com/office/drawing/2014/main" id="{EF5CE2BA-990D-55BF-6AD4-DFEFD0B835C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502667" y="669114"/>
              <a:ext cx="221970" cy="221970"/>
            </a:xfrm>
            <a:prstGeom prst="rect">
              <a:avLst/>
            </a:prstGeom>
          </p:spPr>
        </p:pic>
      </p:grpSp>
      <p:sp>
        <p:nvSpPr>
          <p:cNvPr id="28" name="Content Placeholder 2">
            <a:extLst>
              <a:ext uri="{FF2B5EF4-FFF2-40B4-BE49-F238E27FC236}">
                <a16:creationId xmlns:a16="http://schemas.microsoft.com/office/drawing/2014/main" id="{F00DE475-0679-F404-36C7-9F881759DC63}"/>
              </a:ext>
            </a:extLst>
          </p:cNvPr>
          <p:cNvSpPr txBox="1">
            <a:spLocks/>
          </p:cNvSpPr>
          <p:nvPr/>
        </p:nvSpPr>
        <p:spPr>
          <a:xfrm>
            <a:off x="1592107" y="1475965"/>
            <a:ext cx="8631756" cy="48353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Associated with a significantly higher participation rate than simple advice to quit (2-3% vs 40%)</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Promotes the use of electronic health records (EHR) to improve healthcare delivery; can help organizations meet various metrics (MU, PRIME, etc.) </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Clinical teams can make a big impact on the lives of their patients and reduce health care costs by referring them evidence-based tobacco treatment (i.e. KIC)</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p:txBody>
      </p:sp>
    </p:spTree>
    <p:extLst>
      <p:ext uri="{BB962C8B-B14F-4D97-AF65-F5344CB8AC3E}">
        <p14:creationId xmlns:p14="http://schemas.microsoft.com/office/powerpoint/2010/main" val="3899467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2">
            <a:extLst>
              <a:ext uri="{FF2B5EF4-FFF2-40B4-BE49-F238E27FC236}">
                <a16:creationId xmlns:a16="http://schemas.microsoft.com/office/drawing/2014/main" id="{1D7733A6-7E85-C891-B0EF-C834B5952857}"/>
              </a:ext>
            </a:extLst>
          </p:cNvPr>
          <p:cNvGraphicFramePr>
            <a:graphicFrameLocks noGrp="1"/>
          </p:cNvGraphicFramePr>
          <p:nvPr>
            <p:ph idx="1"/>
            <p:extLst>
              <p:ext uri="{D42A27DB-BD31-4B8C-83A1-F6EECF244321}">
                <p14:modId xmlns:p14="http://schemas.microsoft.com/office/powerpoint/2010/main" val="3319642809"/>
              </p:ext>
            </p:extLst>
          </p:nvPr>
        </p:nvGraphicFramePr>
        <p:xfrm>
          <a:off x="564824" y="1523967"/>
          <a:ext cx="8541469"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B2316960-AE91-C495-E433-0EEFF08E22C6}"/>
              </a:ext>
            </a:extLst>
          </p:cNvPr>
          <p:cNvSpPr>
            <a:spLocks noChangeArrowheads="1"/>
          </p:cNvSpPr>
          <p:nvPr/>
        </p:nvSpPr>
        <p:spPr bwMode="auto">
          <a:xfrm>
            <a:off x="564824" y="49175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Benefits of KIC e-Referral</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4" name="Straight Connector 3">
            <a:extLst>
              <a:ext uri="{FF2B5EF4-FFF2-40B4-BE49-F238E27FC236}">
                <a16:creationId xmlns:a16="http://schemas.microsoft.com/office/drawing/2014/main" id="{AD66CD06-57DF-BB3E-5C21-855B090B4398}"/>
              </a:ext>
            </a:extLst>
          </p:cNvPr>
          <p:cNvCxnSpPr>
            <a:cxnSpLocks/>
          </p:cNvCxnSpPr>
          <p:nvPr/>
        </p:nvCxnSpPr>
        <p:spPr>
          <a:xfrm>
            <a:off x="677509" y="963733"/>
            <a:ext cx="4192874"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0247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sz="4800" b="1" dirty="0">
                <a:solidFill>
                  <a:srgbClr val="092B49"/>
                </a:solidFill>
              </a:rPr>
              <a:t>Kick It California &amp; HLCI </a:t>
            </a:r>
            <a:br>
              <a:rPr lang="en-US" sz="4800" b="1" dirty="0">
                <a:solidFill>
                  <a:srgbClr val="092B49"/>
                </a:solidFill>
              </a:rPr>
            </a:br>
            <a:r>
              <a:rPr lang="en-US" sz="4800" b="1" dirty="0">
                <a:solidFill>
                  <a:srgbClr val="092B49"/>
                </a:solidFill>
              </a:rPr>
              <a:t>Referral Partnership</a:t>
            </a:r>
          </a:p>
        </p:txBody>
      </p:sp>
    </p:spTree>
    <p:extLst>
      <p:ext uri="{BB962C8B-B14F-4D97-AF65-F5344CB8AC3E}">
        <p14:creationId xmlns:p14="http://schemas.microsoft.com/office/powerpoint/2010/main" val="1960309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a:solidFill>
                  <a:srgbClr val="FF9E1B"/>
                </a:solidFill>
                <a:latin typeface="a Big Deal" panose="02000503000000000000" pitchFamily="2" charset="0"/>
              </a:rPr>
              <a:t>Partnership</a:t>
            </a:r>
            <a:endParaRPr lang="en-US" sz="4000" dirty="0">
              <a:solidFill>
                <a:srgbClr val="FF9E1B"/>
              </a:solidFill>
            </a:endParaRPr>
          </a:p>
        </p:txBody>
      </p:sp>
      <p:sp>
        <p:nvSpPr>
          <p:cNvPr id="5" name="Content Placeholder 2">
            <a:extLst>
              <a:ext uri="{FF2B5EF4-FFF2-40B4-BE49-F238E27FC236}">
                <a16:creationId xmlns:a16="http://schemas.microsoft.com/office/drawing/2014/main" id="{B06ED124-87ED-C56B-5878-AF17B36809CC}"/>
              </a:ext>
            </a:extLst>
          </p:cNvPr>
          <p:cNvSpPr>
            <a:spLocks noGrp="1"/>
          </p:cNvSpPr>
          <p:nvPr>
            <p:ph idx="1"/>
          </p:nvPr>
        </p:nvSpPr>
        <p:spPr>
          <a:xfrm>
            <a:off x="703697" y="1474877"/>
            <a:ext cx="10134149" cy="2492966"/>
          </a:xfrm>
        </p:spPr>
        <p:txBody>
          <a:bodyPr>
            <a:normAutofit lnSpcReduction="10000"/>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Between administrative and IT teams from clinic/hospital and KIC</a:t>
            </a:r>
          </a:p>
          <a:p>
            <a:pPr marL="571500" indent="-457200">
              <a:spcBef>
                <a:spcPts val="0"/>
              </a:spcBef>
              <a:spcAft>
                <a:spcPts val="300"/>
              </a:spcAft>
              <a:buClr>
                <a:srgbClr val="FF9E1B"/>
              </a:buClr>
              <a:buFont typeface="Wingdings" panose="05000000000000000000" pitchFamily="2" charset="2"/>
              <a:buChar char="§"/>
              <a:defRPr/>
            </a:pPr>
            <a:endParaRPr lang="en-US" sz="2400" kern="0" dirty="0">
              <a:solidFill>
                <a:srgbClr val="092B49"/>
              </a:solidFill>
              <a:cs typeface="Gotham Book" pitchFamily="50" charset="0"/>
            </a:endParaRPr>
          </a:p>
          <a:p>
            <a:pPr marL="571500" indent="-457200">
              <a:spcBef>
                <a:spcPts val="0"/>
              </a:spcBef>
              <a:spcAft>
                <a:spcPts val="1200"/>
              </a:spcAft>
              <a:buClr>
                <a:srgbClr val="FF9E1B"/>
              </a:buClr>
              <a:buFont typeface="Wingdings" panose="05000000000000000000" pitchFamily="2" charset="2"/>
              <a:buChar char="§"/>
              <a:defRPr/>
            </a:pPr>
            <a:r>
              <a:rPr lang="en-US" sz="2400" kern="0" dirty="0">
                <a:solidFill>
                  <a:srgbClr val="092B49"/>
                </a:solidFill>
                <a:cs typeface="Gotham Book" pitchFamily="50" charset="0"/>
              </a:rPr>
              <a:t>Goals</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Help clinic/hospital meet reporting metrics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Increase referrals to Kick It California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Increase cessation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Decrease healthcare costs </a:t>
            </a:r>
          </a:p>
        </p:txBody>
      </p:sp>
    </p:spTree>
    <p:extLst>
      <p:ext uri="{BB962C8B-B14F-4D97-AF65-F5344CB8AC3E}">
        <p14:creationId xmlns:p14="http://schemas.microsoft.com/office/powerpoint/2010/main" val="122927451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30943-BE7E-4AD8-8BC1-0C51BDD0886D}"/>
              </a:ext>
            </a:extLst>
          </p:cNvPr>
          <p:cNvSpPr>
            <a:spLocks noGrp="1"/>
          </p:cNvSpPr>
          <p:nvPr>
            <p:ph type="title"/>
          </p:nvPr>
        </p:nvSpPr>
        <p:spPr>
          <a:xfrm>
            <a:off x="838199" y="182245"/>
            <a:ext cx="10515600" cy="1325563"/>
          </a:xfrm>
        </p:spPr>
        <p:txBody>
          <a:bodyPr/>
          <a:lstStyle/>
          <a:p>
            <a:r>
              <a:rPr lang="en-US" dirty="0">
                <a:solidFill>
                  <a:srgbClr val="FF9E1B"/>
                </a:solidFill>
                <a:latin typeface="a Big Deal" panose="02000503000000000000" pitchFamily="2" charset="0"/>
              </a:rPr>
              <a:t>WELCOME!</a:t>
            </a:r>
          </a:p>
        </p:txBody>
      </p:sp>
      <p:sp>
        <p:nvSpPr>
          <p:cNvPr id="3" name="Content Placeholder 2">
            <a:extLst>
              <a:ext uri="{FF2B5EF4-FFF2-40B4-BE49-F238E27FC236}">
                <a16:creationId xmlns:a16="http://schemas.microsoft.com/office/drawing/2014/main" id="{E642368D-0AD6-41F0-8407-804825DA815D}"/>
              </a:ext>
            </a:extLst>
          </p:cNvPr>
          <p:cNvSpPr>
            <a:spLocks noGrp="1"/>
          </p:cNvSpPr>
          <p:nvPr>
            <p:ph idx="1"/>
          </p:nvPr>
        </p:nvSpPr>
        <p:spPr>
          <a:xfrm>
            <a:off x="2798109" y="1907593"/>
            <a:ext cx="6595781" cy="1786009"/>
          </a:xfrm>
        </p:spPr>
        <p:txBody>
          <a:bodyPr>
            <a:normAutofit lnSpcReduction="10000"/>
          </a:bodyPr>
          <a:lstStyle/>
          <a:p>
            <a:pPr marL="457200" lvl="1" indent="0">
              <a:buNone/>
            </a:pPr>
            <a:r>
              <a:rPr lang="en-US" sz="2800" b="1" dirty="0">
                <a:solidFill>
                  <a:srgbClr val="092B49"/>
                </a:solidFill>
              </a:rPr>
              <a:t>Presenter</a:t>
            </a:r>
          </a:p>
          <a:p>
            <a:pPr marL="457200" lvl="1" indent="0">
              <a:buNone/>
            </a:pPr>
            <a:r>
              <a:rPr lang="en-US" altLang="en-US" sz="2800" dirty="0">
                <a:solidFill>
                  <a:srgbClr val="092B49"/>
                </a:solidFill>
                <a:cs typeface="Arial" panose="020B0604020202020204" pitchFamily="34" charset="0"/>
              </a:rPr>
              <a:t>Carrie Kirby</a:t>
            </a:r>
          </a:p>
          <a:p>
            <a:pPr marL="457200" lvl="1" indent="0">
              <a:buNone/>
            </a:pPr>
            <a:r>
              <a:rPr lang="en-US" altLang="en-US" sz="2800" dirty="0">
                <a:solidFill>
                  <a:srgbClr val="092B49"/>
                </a:solidFill>
                <a:cs typeface="Arial" panose="020B0604020202020204" pitchFamily="34" charset="0"/>
              </a:rPr>
              <a:t>Project Manager, Kick It California</a:t>
            </a:r>
          </a:p>
          <a:p>
            <a:pPr marL="457200" lvl="1" indent="0">
              <a:buNone/>
            </a:pPr>
            <a:r>
              <a:rPr lang="en-US" altLang="en-US" sz="2800" dirty="0">
                <a:solidFill>
                  <a:srgbClr val="092B49"/>
                </a:solidFill>
                <a:cs typeface="Arial" panose="020B0604020202020204" pitchFamily="34" charset="0"/>
              </a:rPr>
              <a:t>University of California San Diego</a:t>
            </a:r>
          </a:p>
          <a:p>
            <a:pPr marL="457200" lvl="1" indent="0">
              <a:buNone/>
            </a:pPr>
            <a:endParaRPr lang="en-US" altLang="en-US" sz="2800" dirty="0">
              <a:solidFill>
                <a:srgbClr val="092B49"/>
              </a:solidFill>
              <a:cs typeface="Arial" panose="020B0604020202020204" pitchFamily="34" charset="0"/>
            </a:endParaRPr>
          </a:p>
          <a:p>
            <a:endParaRPr lang="en-US" dirty="0"/>
          </a:p>
        </p:txBody>
      </p:sp>
      <p:sp>
        <p:nvSpPr>
          <p:cNvPr id="4" name="Content Placeholder 2">
            <a:extLst>
              <a:ext uri="{FF2B5EF4-FFF2-40B4-BE49-F238E27FC236}">
                <a16:creationId xmlns:a16="http://schemas.microsoft.com/office/drawing/2014/main" id="{AA7F4EDD-B39A-F0FF-3474-668987ED125B}"/>
              </a:ext>
            </a:extLst>
          </p:cNvPr>
          <p:cNvSpPr txBox="1">
            <a:spLocks/>
          </p:cNvSpPr>
          <p:nvPr/>
        </p:nvSpPr>
        <p:spPr>
          <a:xfrm>
            <a:off x="2798109" y="3893104"/>
            <a:ext cx="7008621" cy="17860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2800" b="1" dirty="0">
                <a:solidFill>
                  <a:srgbClr val="092B49"/>
                </a:solidFill>
              </a:rPr>
              <a:t>Presenter</a:t>
            </a:r>
          </a:p>
          <a:p>
            <a:pPr marL="457200" lvl="1" indent="0">
              <a:buFont typeface="Arial" panose="020B0604020202020204" pitchFamily="34" charset="0"/>
              <a:buNone/>
            </a:pPr>
            <a:r>
              <a:rPr lang="en-US" altLang="en-US" sz="2800" dirty="0">
                <a:solidFill>
                  <a:srgbClr val="092B49"/>
                </a:solidFill>
                <a:cs typeface="Arial" panose="020B0604020202020204" pitchFamily="34" charset="0"/>
              </a:rPr>
              <a:t>Anna Carbo</a:t>
            </a:r>
          </a:p>
          <a:p>
            <a:pPr marL="457200" lvl="1" indent="0">
              <a:buFont typeface="Arial" panose="020B0604020202020204" pitchFamily="34" charset="0"/>
              <a:buNone/>
            </a:pPr>
            <a:r>
              <a:rPr lang="en-US" altLang="en-US" sz="2800" dirty="0">
                <a:solidFill>
                  <a:srgbClr val="092B49"/>
                </a:solidFill>
                <a:cs typeface="Arial" panose="020B0604020202020204" pitchFamily="34" charset="0"/>
              </a:rPr>
              <a:t>HLCI Project Manager &amp; Communications Specialist, Kick It California</a:t>
            </a:r>
          </a:p>
          <a:p>
            <a:pPr marL="457200" lvl="1" indent="0">
              <a:buFont typeface="Arial" panose="020B0604020202020204" pitchFamily="34" charset="0"/>
              <a:buNone/>
            </a:pPr>
            <a:r>
              <a:rPr lang="en-US" altLang="en-US" sz="2800" dirty="0">
                <a:solidFill>
                  <a:srgbClr val="092B49"/>
                </a:solidFill>
                <a:cs typeface="Arial" panose="020B0604020202020204" pitchFamily="34" charset="0"/>
              </a:rPr>
              <a:t>University of California San Diego</a:t>
            </a:r>
          </a:p>
          <a:p>
            <a:pPr marL="457200" lvl="1" indent="0">
              <a:buFont typeface="Arial" panose="020B0604020202020204" pitchFamily="34" charset="0"/>
              <a:buNone/>
            </a:pPr>
            <a:endParaRPr lang="en-US" altLang="en-US" sz="2800" dirty="0">
              <a:solidFill>
                <a:srgbClr val="092B49"/>
              </a:solidFill>
              <a:cs typeface="Arial" panose="020B0604020202020204" pitchFamily="34" charset="0"/>
            </a:endParaRPr>
          </a:p>
          <a:p>
            <a:endParaRPr lang="en-US" dirty="0"/>
          </a:p>
        </p:txBody>
      </p:sp>
      <p:grpSp>
        <p:nvGrpSpPr>
          <p:cNvPr id="8" name="Group 7">
            <a:extLst>
              <a:ext uri="{FF2B5EF4-FFF2-40B4-BE49-F238E27FC236}">
                <a16:creationId xmlns:a16="http://schemas.microsoft.com/office/drawing/2014/main" id="{B78F55E2-97C5-44B1-6B84-8B6B567470BC}"/>
              </a:ext>
            </a:extLst>
          </p:cNvPr>
          <p:cNvGrpSpPr/>
          <p:nvPr/>
        </p:nvGrpSpPr>
        <p:grpSpPr>
          <a:xfrm>
            <a:off x="955841" y="3910507"/>
            <a:ext cx="1875608" cy="1786009"/>
            <a:chOff x="4572000" y="3041583"/>
            <a:chExt cx="3022334" cy="2877954"/>
          </a:xfrm>
        </p:grpSpPr>
        <p:pic>
          <p:nvPicPr>
            <p:cNvPr id="6" name="Picture 5">
              <a:extLst>
                <a:ext uri="{FF2B5EF4-FFF2-40B4-BE49-F238E27FC236}">
                  <a16:creationId xmlns:a16="http://schemas.microsoft.com/office/drawing/2014/main" id="{379FA7F9-B856-03B2-BD26-81EB5E77CAAD}"/>
                </a:ext>
              </a:extLst>
            </p:cNvPr>
            <p:cNvPicPr>
              <a:picLocks noChangeAspect="1"/>
            </p:cNvPicPr>
            <p:nvPr/>
          </p:nvPicPr>
          <p:blipFill rotWithShape="1">
            <a:blip r:embed="rId3"/>
            <a:srcRect l="18781" t="5413" r="19307" b="3525"/>
            <a:stretch/>
          </p:blipFill>
          <p:spPr>
            <a:xfrm>
              <a:off x="4572000" y="3041583"/>
              <a:ext cx="3022334" cy="2877954"/>
            </a:xfrm>
            <a:prstGeom prst="rect">
              <a:avLst/>
            </a:prstGeom>
          </p:spPr>
        </p:pic>
        <p:sp>
          <p:nvSpPr>
            <p:cNvPr id="7" name="Rectangle 6">
              <a:extLst>
                <a:ext uri="{FF2B5EF4-FFF2-40B4-BE49-F238E27FC236}">
                  <a16:creationId xmlns:a16="http://schemas.microsoft.com/office/drawing/2014/main" id="{D597C2F8-1E5F-EDBF-E4F0-2B93A55CDC98}"/>
                </a:ext>
              </a:extLst>
            </p:cNvPr>
            <p:cNvSpPr/>
            <p:nvPr/>
          </p:nvSpPr>
          <p:spPr>
            <a:xfrm>
              <a:off x="4572001" y="5091764"/>
              <a:ext cx="317634" cy="683394"/>
            </a:xfrm>
            <a:prstGeom prst="rect">
              <a:avLst/>
            </a:prstGeom>
            <a:solidFill>
              <a:srgbClr val="BDE0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 name="Group 4">
            <a:extLst>
              <a:ext uri="{FF2B5EF4-FFF2-40B4-BE49-F238E27FC236}">
                <a16:creationId xmlns:a16="http://schemas.microsoft.com/office/drawing/2014/main" id="{E132421E-B147-78DB-093E-4143778C4DD5}"/>
              </a:ext>
            </a:extLst>
          </p:cNvPr>
          <p:cNvGrpSpPr/>
          <p:nvPr/>
        </p:nvGrpSpPr>
        <p:grpSpPr>
          <a:xfrm>
            <a:off x="955841" y="1887110"/>
            <a:ext cx="1875608" cy="1786009"/>
            <a:chOff x="4572000" y="3041583"/>
            <a:chExt cx="3022334" cy="2877954"/>
          </a:xfrm>
        </p:grpSpPr>
        <p:pic>
          <p:nvPicPr>
            <p:cNvPr id="9" name="Picture 8">
              <a:extLst>
                <a:ext uri="{FF2B5EF4-FFF2-40B4-BE49-F238E27FC236}">
                  <a16:creationId xmlns:a16="http://schemas.microsoft.com/office/drawing/2014/main" id="{78B035A0-0247-3AAF-2847-065D78A6A511}"/>
                </a:ext>
              </a:extLst>
            </p:cNvPr>
            <p:cNvPicPr>
              <a:picLocks noChangeAspect="1"/>
            </p:cNvPicPr>
            <p:nvPr/>
          </p:nvPicPr>
          <p:blipFill rotWithShape="1">
            <a:blip r:embed="rId3"/>
            <a:srcRect l="18781" t="5413" r="19307" b="3525"/>
            <a:stretch/>
          </p:blipFill>
          <p:spPr>
            <a:xfrm>
              <a:off x="4572000" y="3041583"/>
              <a:ext cx="3022334" cy="2877954"/>
            </a:xfrm>
            <a:prstGeom prst="rect">
              <a:avLst/>
            </a:prstGeom>
          </p:spPr>
        </p:pic>
        <p:sp>
          <p:nvSpPr>
            <p:cNvPr id="11" name="Rectangle 10">
              <a:extLst>
                <a:ext uri="{FF2B5EF4-FFF2-40B4-BE49-F238E27FC236}">
                  <a16:creationId xmlns:a16="http://schemas.microsoft.com/office/drawing/2014/main" id="{5F568875-99D3-2233-A469-B5CA77595ED5}"/>
                </a:ext>
              </a:extLst>
            </p:cNvPr>
            <p:cNvSpPr/>
            <p:nvPr/>
          </p:nvSpPr>
          <p:spPr>
            <a:xfrm>
              <a:off x="4572001" y="5091764"/>
              <a:ext cx="317634" cy="683394"/>
            </a:xfrm>
            <a:prstGeom prst="rect">
              <a:avLst/>
            </a:prstGeom>
            <a:solidFill>
              <a:srgbClr val="BDE0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12" descr="A person smiling for the camera&#10;&#10;Description automatically generated with low confidence">
            <a:extLst>
              <a:ext uri="{FF2B5EF4-FFF2-40B4-BE49-F238E27FC236}">
                <a16:creationId xmlns:a16="http://schemas.microsoft.com/office/drawing/2014/main" id="{AD48B950-9243-7741-C884-4FBA96331A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980" y="1850992"/>
            <a:ext cx="2242080" cy="2821078"/>
          </a:xfrm>
          <a:prstGeom prst="rect">
            <a:avLst/>
          </a:prstGeom>
        </p:spPr>
      </p:pic>
    </p:spTree>
    <p:extLst>
      <p:ext uri="{BB962C8B-B14F-4D97-AF65-F5344CB8AC3E}">
        <p14:creationId xmlns:p14="http://schemas.microsoft.com/office/powerpoint/2010/main" val="1604431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raphical user interface, application&#10;&#10;Description automatically generated">
            <a:extLst>
              <a:ext uri="{FF2B5EF4-FFF2-40B4-BE49-F238E27FC236}">
                <a16:creationId xmlns:a16="http://schemas.microsoft.com/office/drawing/2014/main" id="{26508715-C5B0-8EFF-2D7B-D0ABD2E6DD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1770" y="0"/>
            <a:ext cx="9797143" cy="6858000"/>
          </a:xfrm>
          <a:prstGeom prst="rect">
            <a:avLst/>
          </a:prstGeom>
        </p:spPr>
      </p:pic>
      <p:sp>
        <p:nvSpPr>
          <p:cNvPr id="7" name="Title 1">
            <a:extLst>
              <a:ext uri="{FF2B5EF4-FFF2-40B4-BE49-F238E27FC236}">
                <a16:creationId xmlns:a16="http://schemas.microsoft.com/office/drawing/2014/main" id="{9E8684A3-BC80-4E8C-989C-44F84EDBA444}"/>
              </a:ext>
            </a:extLst>
          </p:cNvPr>
          <p:cNvSpPr>
            <a:spLocks noGrp="1"/>
          </p:cNvSpPr>
          <p:nvPr>
            <p:ph type="title"/>
          </p:nvPr>
        </p:nvSpPr>
        <p:spPr>
          <a:xfrm>
            <a:off x="804569" y="169277"/>
            <a:ext cx="7106979" cy="1325563"/>
          </a:xfrm>
        </p:spPr>
        <p:txBody>
          <a:bodyPr>
            <a:noAutofit/>
          </a:bodyPr>
          <a:lstStyle/>
          <a:p>
            <a:r>
              <a:rPr lang="en-US" dirty="0">
                <a:solidFill>
                  <a:srgbClr val="FF9E1B"/>
                </a:solidFill>
                <a:latin typeface="a Big Deal" panose="02000503000000000000" pitchFamily="2" charset="0"/>
              </a:rPr>
              <a:t>The HLCI </a:t>
            </a:r>
            <a:br>
              <a:rPr lang="en-US" dirty="0">
                <a:solidFill>
                  <a:srgbClr val="FF9E1B"/>
                </a:solidFill>
                <a:latin typeface="a Big Deal" panose="02000503000000000000" pitchFamily="2" charset="0"/>
              </a:rPr>
            </a:br>
            <a:r>
              <a:rPr lang="en-US" dirty="0">
                <a:solidFill>
                  <a:srgbClr val="FF9E1B"/>
                </a:solidFill>
                <a:latin typeface="a Big Deal" panose="02000503000000000000" pitchFamily="2" charset="0"/>
              </a:rPr>
              <a:t>referral process</a:t>
            </a:r>
          </a:p>
        </p:txBody>
      </p:sp>
      <p:sp>
        <p:nvSpPr>
          <p:cNvPr id="9" name="TextBox 8">
            <a:extLst>
              <a:ext uri="{FF2B5EF4-FFF2-40B4-BE49-F238E27FC236}">
                <a16:creationId xmlns:a16="http://schemas.microsoft.com/office/drawing/2014/main" id="{F79CA970-D92F-4B7C-9068-E0ED67E235CB}"/>
              </a:ext>
            </a:extLst>
          </p:cNvPr>
          <p:cNvSpPr txBox="1"/>
          <p:nvPr/>
        </p:nvSpPr>
        <p:spPr>
          <a:xfrm>
            <a:off x="1123216" y="5802294"/>
            <a:ext cx="8815914" cy="461665"/>
          </a:xfrm>
          <a:prstGeom prst="rect">
            <a:avLst/>
          </a:prstGeom>
          <a:noFill/>
        </p:spPr>
        <p:txBody>
          <a:bodyPr wrap="square">
            <a:spAutoFit/>
          </a:bodyPr>
          <a:lstStyle/>
          <a:p>
            <a:pPr>
              <a:buClr>
                <a:srgbClr val="FF9E1B"/>
              </a:buClr>
            </a:pPr>
            <a:r>
              <a:rPr lang="en-US" sz="2400" b="1" dirty="0">
                <a:solidFill>
                  <a:srgbClr val="092B49"/>
                </a:solidFill>
              </a:rPr>
              <a:t>BOOKMARK/SAVE YOUR CLINIC SHORTLINKS FOR EASY ACCESS</a:t>
            </a:r>
          </a:p>
        </p:txBody>
      </p:sp>
      <p:pic>
        <p:nvPicPr>
          <p:cNvPr id="11" name="Graphic 10" descr="Star with solid fill">
            <a:extLst>
              <a:ext uri="{FF2B5EF4-FFF2-40B4-BE49-F238E27FC236}">
                <a16:creationId xmlns:a16="http://schemas.microsoft.com/office/drawing/2014/main" id="{9B8B0223-6E30-4983-831E-E7C9DA834E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5299" y="5782498"/>
            <a:ext cx="481461" cy="481461"/>
          </a:xfrm>
          <a:prstGeom prst="rect">
            <a:avLst/>
          </a:prstGeom>
        </p:spPr>
      </p:pic>
      <p:sp>
        <p:nvSpPr>
          <p:cNvPr id="41" name="TextBox 40">
            <a:extLst>
              <a:ext uri="{FF2B5EF4-FFF2-40B4-BE49-F238E27FC236}">
                <a16:creationId xmlns:a16="http://schemas.microsoft.com/office/drawing/2014/main" id="{3A362826-464D-4D93-B18B-33152091B691}"/>
              </a:ext>
            </a:extLst>
          </p:cNvPr>
          <p:cNvSpPr txBox="1"/>
          <p:nvPr/>
        </p:nvSpPr>
        <p:spPr>
          <a:xfrm>
            <a:off x="34679" y="6398295"/>
            <a:ext cx="7767084" cy="338554"/>
          </a:xfrm>
          <a:prstGeom prst="rect">
            <a:avLst/>
          </a:prstGeom>
          <a:noFill/>
        </p:spPr>
        <p:txBody>
          <a:bodyPr wrap="square">
            <a:spAutoFit/>
          </a:bodyPr>
          <a:lstStyle/>
          <a:p>
            <a:pPr algn="r"/>
            <a:r>
              <a:rPr lang="en-US" sz="1600" b="1" dirty="0">
                <a:solidFill>
                  <a:srgbClr val="092B49"/>
                </a:solidFill>
              </a:rPr>
              <a:t>*A quit coach will contact the patient in 2 business days once referral is submitted.</a:t>
            </a:r>
          </a:p>
        </p:txBody>
      </p:sp>
      <p:pic>
        <p:nvPicPr>
          <p:cNvPr id="2" name="Final vid HLCI">
            <a:hlinkClick r:id="" action="ppaction://media"/>
            <a:extLst>
              <a:ext uri="{FF2B5EF4-FFF2-40B4-BE49-F238E27FC236}">
                <a16:creationId xmlns:a16="http://schemas.microsoft.com/office/drawing/2014/main" id="{498D6A41-DD59-E242-40EE-58BE9524CE8C}"/>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969576" y="994146"/>
            <a:ext cx="2048820" cy="4429881"/>
          </a:xfrm>
          <a:prstGeom prst="rect">
            <a:avLst/>
          </a:prstGeom>
        </p:spPr>
      </p:pic>
      <p:pic>
        <p:nvPicPr>
          <p:cNvPr id="5" name="Picture 4" descr="A black cell phone&#10;&#10;Description automatically generated with low confidence">
            <a:extLst>
              <a:ext uri="{FF2B5EF4-FFF2-40B4-BE49-F238E27FC236}">
                <a16:creationId xmlns:a16="http://schemas.microsoft.com/office/drawing/2014/main" id="{7F6104CA-4ABB-382D-E3B4-A9819F363B1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01763" y="844826"/>
            <a:ext cx="2353143" cy="4728360"/>
          </a:xfrm>
          <a:prstGeom prst="rect">
            <a:avLst/>
          </a:prstGeom>
        </p:spPr>
      </p:pic>
    </p:spTree>
    <p:extLst>
      <p:ext uri="{BB962C8B-B14F-4D97-AF65-F5344CB8AC3E}">
        <p14:creationId xmlns:p14="http://schemas.microsoft.com/office/powerpoint/2010/main" val="223672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5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8684A3-BC80-4E8C-989C-44F84EDBA444}"/>
              </a:ext>
            </a:extLst>
          </p:cNvPr>
          <p:cNvSpPr>
            <a:spLocks noGrp="1"/>
          </p:cNvSpPr>
          <p:nvPr>
            <p:ph type="title"/>
          </p:nvPr>
        </p:nvSpPr>
        <p:spPr>
          <a:xfrm>
            <a:off x="642101" y="-38374"/>
            <a:ext cx="10503954" cy="1325563"/>
          </a:xfrm>
        </p:spPr>
        <p:txBody>
          <a:bodyPr>
            <a:noAutofit/>
          </a:bodyPr>
          <a:lstStyle/>
          <a:p>
            <a:r>
              <a:rPr lang="en-US" dirty="0">
                <a:solidFill>
                  <a:srgbClr val="FF9E1B"/>
                </a:solidFill>
                <a:latin typeface="a Big Deal" panose="02000503000000000000" pitchFamily="2" charset="0"/>
              </a:rPr>
              <a:t>Monthly </a:t>
            </a:r>
            <a:r>
              <a:rPr lang="en-US" dirty="0" err="1">
                <a:solidFill>
                  <a:srgbClr val="FF9E1B"/>
                </a:solidFill>
                <a:latin typeface="a Big Deal" panose="02000503000000000000" pitchFamily="2" charset="0"/>
              </a:rPr>
              <a:t>ReporT</a:t>
            </a:r>
            <a:endParaRPr lang="en-US" dirty="0">
              <a:solidFill>
                <a:srgbClr val="FF9E1B"/>
              </a:solidFill>
              <a:latin typeface="a Big Deal" panose="02000503000000000000" pitchFamily="2" charset="0"/>
            </a:endParaRPr>
          </a:p>
        </p:txBody>
      </p:sp>
      <p:pic>
        <p:nvPicPr>
          <p:cNvPr id="9" name="Picture 8">
            <a:extLst>
              <a:ext uri="{FF2B5EF4-FFF2-40B4-BE49-F238E27FC236}">
                <a16:creationId xmlns:a16="http://schemas.microsoft.com/office/drawing/2014/main" id="{135E3D4F-33D1-AB38-877D-D287822B614C}"/>
              </a:ext>
            </a:extLst>
          </p:cNvPr>
          <p:cNvPicPr>
            <a:picLocks noChangeAspect="1"/>
          </p:cNvPicPr>
          <p:nvPr/>
        </p:nvPicPr>
        <p:blipFill>
          <a:blip r:embed="rId3"/>
          <a:stretch>
            <a:fillRect/>
          </a:stretch>
        </p:blipFill>
        <p:spPr>
          <a:xfrm>
            <a:off x="2715000" y="987989"/>
            <a:ext cx="6761999" cy="5628985"/>
          </a:xfrm>
          <a:prstGeom prst="rect">
            <a:avLst/>
          </a:prstGeom>
          <a:ln w="3175">
            <a:solidFill>
              <a:schemeClr val="tx1"/>
            </a:solidFill>
          </a:ln>
        </p:spPr>
      </p:pic>
    </p:spTree>
    <p:extLst>
      <p:ext uri="{BB962C8B-B14F-4D97-AF65-F5344CB8AC3E}">
        <p14:creationId xmlns:p14="http://schemas.microsoft.com/office/powerpoint/2010/main" val="669537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469D087-6FB8-3A72-36FE-36CD46CCF2CB}"/>
              </a:ext>
            </a:extLst>
          </p:cNvPr>
          <p:cNvPicPr>
            <a:picLocks noChangeAspect="1"/>
          </p:cNvPicPr>
          <p:nvPr/>
        </p:nvPicPr>
        <p:blipFill>
          <a:blip r:embed="rId3"/>
          <a:srcRect t="-844" r="811" b="8152"/>
          <a:stretch/>
        </p:blipFill>
        <p:spPr>
          <a:xfrm>
            <a:off x="5635587" y="1216609"/>
            <a:ext cx="5057814" cy="4978277"/>
          </a:xfrm>
          <a:prstGeom prst="rect">
            <a:avLst/>
          </a:prstGeom>
        </p:spPr>
      </p:pic>
      <p:sp>
        <p:nvSpPr>
          <p:cNvPr id="7" name="Title 1">
            <a:extLst>
              <a:ext uri="{FF2B5EF4-FFF2-40B4-BE49-F238E27FC236}">
                <a16:creationId xmlns:a16="http://schemas.microsoft.com/office/drawing/2014/main" id="{9E8684A3-BC80-4E8C-989C-44F84EDBA444}"/>
              </a:ext>
            </a:extLst>
          </p:cNvPr>
          <p:cNvSpPr>
            <a:spLocks noGrp="1"/>
          </p:cNvSpPr>
          <p:nvPr>
            <p:ph type="title"/>
          </p:nvPr>
        </p:nvSpPr>
        <p:spPr>
          <a:xfrm>
            <a:off x="642101" y="152126"/>
            <a:ext cx="10503954" cy="1325563"/>
          </a:xfrm>
        </p:spPr>
        <p:txBody>
          <a:bodyPr>
            <a:noAutofit/>
          </a:bodyPr>
          <a:lstStyle/>
          <a:p>
            <a:r>
              <a:rPr lang="en-US" dirty="0">
                <a:solidFill>
                  <a:srgbClr val="FF9E1B"/>
                </a:solidFill>
                <a:latin typeface="a Big Deal" panose="02000503000000000000" pitchFamily="2" charset="0"/>
              </a:rPr>
              <a:t>MARKETING EFFORTS REPORT</a:t>
            </a:r>
          </a:p>
        </p:txBody>
      </p:sp>
      <p:sp>
        <p:nvSpPr>
          <p:cNvPr id="2" name="Content Placeholder 2">
            <a:extLst>
              <a:ext uri="{FF2B5EF4-FFF2-40B4-BE49-F238E27FC236}">
                <a16:creationId xmlns:a16="http://schemas.microsoft.com/office/drawing/2014/main" id="{2276BBDE-8854-DEE4-E59D-4B9561E7C2E5}"/>
              </a:ext>
            </a:extLst>
          </p:cNvPr>
          <p:cNvSpPr txBox="1">
            <a:spLocks/>
          </p:cNvSpPr>
          <p:nvPr/>
        </p:nvSpPr>
        <p:spPr>
          <a:xfrm>
            <a:off x="5403691" y="6179295"/>
            <a:ext cx="6371340" cy="46036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indent="0">
              <a:spcAft>
                <a:spcPts val="600"/>
              </a:spcAft>
              <a:buClr>
                <a:srgbClr val="FF9E1B"/>
              </a:buClr>
              <a:buNone/>
              <a:defRPr/>
            </a:pPr>
            <a:r>
              <a:rPr lang="en-US" sz="2400" kern="0" dirty="0">
                <a:solidFill>
                  <a:srgbClr val="092B49"/>
                </a:solidFill>
                <a:cs typeface="Gotham Book" pitchFamily="50" charset="0"/>
                <a:hlinkClick r:id="rId4"/>
              </a:rPr>
              <a:t>https://lookerstudio.google.com/s/mr19Uk-HBGE</a:t>
            </a:r>
            <a:endParaRPr lang="en-US" sz="2400" kern="0" dirty="0">
              <a:solidFill>
                <a:srgbClr val="092B49"/>
              </a:solidFill>
              <a:cs typeface="Gotham Book" pitchFamily="50" charset="0"/>
            </a:endParaRPr>
          </a:p>
          <a:p>
            <a:endParaRPr lang="en-US" dirty="0"/>
          </a:p>
        </p:txBody>
      </p:sp>
      <p:pic>
        <p:nvPicPr>
          <p:cNvPr id="5" name="Picture 4">
            <a:extLst>
              <a:ext uri="{FF2B5EF4-FFF2-40B4-BE49-F238E27FC236}">
                <a16:creationId xmlns:a16="http://schemas.microsoft.com/office/drawing/2014/main" id="{30F4846F-CADE-782A-916D-0E3E9A7FBD51}"/>
              </a:ext>
            </a:extLst>
          </p:cNvPr>
          <p:cNvPicPr>
            <a:picLocks noChangeAspect="1"/>
          </p:cNvPicPr>
          <p:nvPr/>
        </p:nvPicPr>
        <p:blipFill>
          <a:blip r:embed="rId5"/>
          <a:srcRect b="10926"/>
          <a:stretch/>
        </p:blipFill>
        <p:spPr>
          <a:xfrm>
            <a:off x="763929" y="1236806"/>
            <a:ext cx="4517934" cy="5380168"/>
          </a:xfrm>
          <a:prstGeom prst="rect">
            <a:avLst/>
          </a:prstGeom>
        </p:spPr>
      </p:pic>
    </p:spTree>
    <p:extLst>
      <p:ext uri="{BB962C8B-B14F-4D97-AF65-F5344CB8AC3E}">
        <p14:creationId xmlns:p14="http://schemas.microsoft.com/office/powerpoint/2010/main" val="3341869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altLang="en-US" sz="4800" b="1" dirty="0">
                <a:solidFill>
                  <a:srgbClr val="092B49"/>
                </a:solidFill>
                <a:cs typeface="Arial" panose="020B0604020202020204" pitchFamily="34" charset="0"/>
              </a:rPr>
              <a:t>How Your Clinic Can Make a Difference</a:t>
            </a:r>
          </a:p>
        </p:txBody>
      </p:sp>
    </p:spTree>
    <p:extLst>
      <p:ext uri="{BB962C8B-B14F-4D97-AF65-F5344CB8AC3E}">
        <p14:creationId xmlns:p14="http://schemas.microsoft.com/office/powerpoint/2010/main" val="35214348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body" idx="1"/>
          </p:nvPr>
        </p:nvSpPr>
        <p:spPr>
          <a:xfrm>
            <a:off x="976686" y="1497872"/>
            <a:ext cx="9853239" cy="2766218"/>
          </a:xfrm>
        </p:spPr>
        <p:txBody>
          <a:bodyPr>
            <a:normAutofit/>
          </a:bodyPr>
          <a:lstStyle/>
          <a:p>
            <a:pPr marL="457200" lvl="1" indent="0">
              <a:buNone/>
            </a:pPr>
            <a:endParaRPr lang="en-US" altLang="zh-CN" sz="3500" dirty="0">
              <a:cs typeface="Arial" panose="020B0604020202020204" pitchFamily="34" charset="0"/>
            </a:endParaRPr>
          </a:p>
          <a:p>
            <a:pPr marL="457200" lvl="1" indent="0">
              <a:buNone/>
            </a:pPr>
            <a:endParaRPr lang="en-US" altLang="zh-CN" dirty="0">
              <a:cs typeface="Arial" panose="020B0604020202020204" pitchFamily="34" charset="0"/>
            </a:endParaRPr>
          </a:p>
        </p:txBody>
      </p:sp>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a:solidFill>
                  <a:srgbClr val="FF9E1B"/>
                </a:solidFill>
                <a:latin typeface="a Big Deal" panose="02000503000000000000" pitchFamily="2" charset="0"/>
              </a:rPr>
              <a:t>Promotional ideas</a:t>
            </a:r>
            <a:endParaRPr lang="en-US" sz="4000" dirty="0">
              <a:solidFill>
                <a:srgbClr val="FF9E1B"/>
              </a:solidFill>
            </a:endParaRPr>
          </a:p>
        </p:txBody>
      </p:sp>
      <p:sp>
        <p:nvSpPr>
          <p:cNvPr id="6" name="Content Placeholder 2">
            <a:extLst>
              <a:ext uri="{FF2B5EF4-FFF2-40B4-BE49-F238E27FC236}">
                <a16:creationId xmlns:a16="http://schemas.microsoft.com/office/drawing/2014/main" id="{511A86C5-0210-6A8F-2AB1-16DED752AEAF}"/>
              </a:ext>
            </a:extLst>
          </p:cNvPr>
          <p:cNvSpPr txBox="1">
            <a:spLocks/>
          </p:cNvSpPr>
          <p:nvPr/>
        </p:nvSpPr>
        <p:spPr>
          <a:xfrm>
            <a:off x="877153" y="1497872"/>
            <a:ext cx="9853238" cy="500447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Produce signage with the QR code and place it around the clinic so patients that are waiting can scan the code and enroll in the program</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Create support materials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To encourage the patients to enroll via QR code/short link</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To let them know what to expect after being referred</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Text/email out </a:t>
            </a:r>
            <a:r>
              <a:rPr lang="en-US" sz="2400" kern="0" dirty="0" err="1">
                <a:solidFill>
                  <a:srgbClr val="092B49"/>
                </a:solidFill>
                <a:cs typeface="Gotham Book" pitchFamily="50" charset="0"/>
              </a:rPr>
              <a:t>bitly</a:t>
            </a:r>
            <a:r>
              <a:rPr lang="en-US" sz="2400" kern="0" dirty="0">
                <a:solidFill>
                  <a:srgbClr val="092B49"/>
                </a:solidFill>
                <a:cs typeface="Gotham Book" pitchFamily="50" charset="0"/>
              </a:rPr>
              <a:t> link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After Visit Summary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List phone number, KIC, etc.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Send MyChart (or message through EHR)</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Helps prime the patient so when KIC calls doesn’t feel like a cold call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Use QR code in traditional mail to follow up about a visit,</a:t>
            </a:r>
            <a:br>
              <a:rPr lang="en-US" sz="2400" kern="0" dirty="0">
                <a:solidFill>
                  <a:srgbClr val="092B49"/>
                </a:solidFill>
                <a:cs typeface="Gotham Book" pitchFamily="50" charset="0"/>
              </a:rPr>
            </a:br>
            <a:r>
              <a:rPr lang="en-US" sz="2400" kern="0" dirty="0">
                <a:solidFill>
                  <a:srgbClr val="092B49"/>
                </a:solidFill>
                <a:cs typeface="Gotham Book" pitchFamily="50" charset="0"/>
              </a:rPr>
              <a:t>reminders, surveys etc.</a:t>
            </a:r>
          </a:p>
          <a:p>
            <a:endParaRPr lang="en-US" dirty="0"/>
          </a:p>
        </p:txBody>
      </p:sp>
    </p:spTree>
    <p:extLst>
      <p:ext uri="{BB962C8B-B14F-4D97-AF65-F5344CB8AC3E}">
        <p14:creationId xmlns:p14="http://schemas.microsoft.com/office/powerpoint/2010/main" val="129255581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body" idx="1"/>
          </p:nvPr>
        </p:nvSpPr>
        <p:spPr>
          <a:xfrm>
            <a:off x="976686" y="1497872"/>
            <a:ext cx="9853239" cy="2766218"/>
          </a:xfrm>
        </p:spPr>
        <p:txBody>
          <a:bodyPr>
            <a:normAutofit/>
          </a:bodyPr>
          <a:lstStyle/>
          <a:p>
            <a:pPr marL="457200" lvl="1" indent="0">
              <a:buNone/>
            </a:pPr>
            <a:endParaRPr lang="en-US" altLang="zh-CN" sz="3500" dirty="0">
              <a:cs typeface="Arial" panose="020B0604020202020204" pitchFamily="34" charset="0"/>
            </a:endParaRPr>
          </a:p>
          <a:p>
            <a:pPr marL="457200" lvl="1" indent="0">
              <a:buNone/>
            </a:pPr>
            <a:endParaRPr lang="en-US" altLang="zh-CN" dirty="0">
              <a:cs typeface="Arial" panose="020B0604020202020204" pitchFamily="34" charset="0"/>
            </a:endParaRPr>
          </a:p>
        </p:txBody>
      </p:sp>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err="1">
                <a:solidFill>
                  <a:srgbClr val="FF9E1B"/>
                </a:solidFill>
                <a:latin typeface="a Big Deal" panose="02000503000000000000" pitchFamily="2" charset="0"/>
              </a:rPr>
              <a:t>AltERNATIVE</a:t>
            </a:r>
            <a:r>
              <a:rPr lang="en-US" sz="4000" dirty="0">
                <a:solidFill>
                  <a:srgbClr val="FF9E1B"/>
                </a:solidFill>
                <a:latin typeface="a Big Deal" panose="02000503000000000000" pitchFamily="2" charset="0"/>
              </a:rPr>
              <a:t> use of form</a:t>
            </a:r>
            <a:endParaRPr lang="en-US" sz="4000" dirty="0">
              <a:solidFill>
                <a:srgbClr val="FF9E1B"/>
              </a:solidFill>
            </a:endParaRPr>
          </a:p>
        </p:txBody>
      </p:sp>
      <p:sp>
        <p:nvSpPr>
          <p:cNvPr id="6" name="Content Placeholder 2">
            <a:extLst>
              <a:ext uri="{FF2B5EF4-FFF2-40B4-BE49-F238E27FC236}">
                <a16:creationId xmlns:a16="http://schemas.microsoft.com/office/drawing/2014/main" id="{511A86C5-0210-6A8F-2AB1-16DED752AEAF}"/>
              </a:ext>
            </a:extLst>
          </p:cNvPr>
          <p:cNvSpPr txBox="1">
            <a:spLocks/>
          </p:cNvSpPr>
          <p:nvPr/>
        </p:nvSpPr>
        <p:spPr>
          <a:xfrm>
            <a:off x="877153" y="1497872"/>
            <a:ext cx="9853238" cy="50044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Healthcare professionals can promote these efforts/ help patients fill out this document in case they need assistance.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QR code or link can be used on materials catered to non-tobacco user proxies </a:t>
            </a:r>
            <a:r>
              <a:rPr lang="en-US" sz="2400" kern="0">
                <a:solidFill>
                  <a:srgbClr val="092B49"/>
                </a:solidFill>
                <a:cs typeface="Gotham Book" pitchFamily="50" charset="0"/>
              </a:rPr>
              <a:t>(friends and fam)</a:t>
            </a:r>
            <a:endParaRPr lang="en-US" sz="2400" kern="0" dirty="0">
              <a:solidFill>
                <a:srgbClr val="092B49"/>
              </a:solidFill>
              <a:cs typeface="Gotham Book" pitchFamily="50" charset="0"/>
            </a:endParaRP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 For clinics without EHR implemented for cessation referrals, clinicians can also use this custom form to enroll the patient directly as long as the patient verbally consents to enroll in the program. </a:t>
            </a:r>
          </a:p>
          <a:p>
            <a:endParaRPr lang="en-US" dirty="0"/>
          </a:p>
        </p:txBody>
      </p:sp>
    </p:spTree>
    <p:extLst>
      <p:ext uri="{BB962C8B-B14F-4D97-AF65-F5344CB8AC3E}">
        <p14:creationId xmlns:p14="http://schemas.microsoft.com/office/powerpoint/2010/main" val="93989306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0AC200-E3AC-0801-C8D5-B08406D2350B}"/>
              </a:ext>
            </a:extLst>
          </p:cNvPr>
          <p:cNvPicPr>
            <a:picLocks noChangeAspect="1"/>
          </p:cNvPicPr>
          <p:nvPr/>
        </p:nvPicPr>
        <p:blipFill rotWithShape="1">
          <a:blip r:embed="rId3"/>
          <a:srcRect l="20776" t="13180" r="23535" b="10038"/>
          <a:stretch/>
        </p:blipFill>
        <p:spPr>
          <a:xfrm>
            <a:off x="6874922" y="1242666"/>
            <a:ext cx="4584171" cy="3555215"/>
          </a:xfrm>
          <a:prstGeom prst="rect">
            <a:avLst/>
          </a:prstGeom>
        </p:spPr>
      </p:pic>
      <p:sp>
        <p:nvSpPr>
          <p:cNvPr id="133123" name="Rectangle 3"/>
          <p:cNvSpPr>
            <a:spLocks noGrp="1" noChangeArrowheads="1"/>
          </p:cNvSpPr>
          <p:nvPr>
            <p:ph type="body" idx="1"/>
          </p:nvPr>
        </p:nvSpPr>
        <p:spPr>
          <a:xfrm>
            <a:off x="976686" y="1497872"/>
            <a:ext cx="9853239" cy="2766218"/>
          </a:xfrm>
        </p:spPr>
        <p:txBody>
          <a:bodyPr>
            <a:normAutofit/>
          </a:bodyPr>
          <a:lstStyle/>
          <a:p>
            <a:pPr marL="457200" lvl="1" indent="0">
              <a:buNone/>
            </a:pPr>
            <a:endParaRPr lang="en-US" altLang="zh-CN" sz="3500" dirty="0">
              <a:cs typeface="Arial" panose="020B0604020202020204" pitchFamily="34" charset="0"/>
            </a:endParaRPr>
          </a:p>
          <a:p>
            <a:pPr marL="457200" lvl="1" indent="0">
              <a:buNone/>
            </a:pPr>
            <a:endParaRPr lang="en-US" altLang="zh-CN" dirty="0">
              <a:cs typeface="Arial" panose="020B0604020202020204" pitchFamily="34" charset="0"/>
            </a:endParaRPr>
          </a:p>
        </p:txBody>
      </p:sp>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a:solidFill>
                  <a:srgbClr val="FF9E1B"/>
                </a:solidFill>
                <a:latin typeface="a Big Deal" panose="02000503000000000000" pitchFamily="2" charset="0"/>
              </a:rPr>
              <a:t>Promotional EXAMPLES</a:t>
            </a:r>
            <a:endParaRPr lang="en-US" sz="4000" dirty="0">
              <a:solidFill>
                <a:srgbClr val="FF9E1B"/>
              </a:solidFill>
            </a:endParaRPr>
          </a:p>
        </p:txBody>
      </p:sp>
      <p:pic>
        <p:nvPicPr>
          <p:cNvPr id="3" name="Picture 2">
            <a:extLst>
              <a:ext uri="{FF2B5EF4-FFF2-40B4-BE49-F238E27FC236}">
                <a16:creationId xmlns:a16="http://schemas.microsoft.com/office/drawing/2014/main" id="{C25B6E84-7ABF-0259-7C36-129C9EEA381D}"/>
              </a:ext>
            </a:extLst>
          </p:cNvPr>
          <p:cNvPicPr>
            <a:picLocks noChangeAspect="1"/>
          </p:cNvPicPr>
          <p:nvPr/>
        </p:nvPicPr>
        <p:blipFill>
          <a:blip r:embed="rId4"/>
          <a:stretch>
            <a:fillRect/>
          </a:stretch>
        </p:blipFill>
        <p:spPr>
          <a:xfrm rot="20894533">
            <a:off x="499968" y="1564559"/>
            <a:ext cx="3641094" cy="4679090"/>
          </a:xfrm>
          <a:prstGeom prst="rect">
            <a:avLst/>
          </a:prstGeom>
        </p:spPr>
      </p:pic>
      <p:pic>
        <p:nvPicPr>
          <p:cNvPr id="7" name="Picture 6">
            <a:extLst>
              <a:ext uri="{FF2B5EF4-FFF2-40B4-BE49-F238E27FC236}">
                <a16:creationId xmlns:a16="http://schemas.microsoft.com/office/drawing/2014/main" id="{ED7ED35D-6194-77FB-1AF2-F7E11DBAAE72}"/>
              </a:ext>
            </a:extLst>
          </p:cNvPr>
          <p:cNvPicPr>
            <a:picLocks noChangeAspect="1"/>
          </p:cNvPicPr>
          <p:nvPr/>
        </p:nvPicPr>
        <p:blipFill>
          <a:blip r:embed="rId5"/>
          <a:srcRect l="1034" r="2496"/>
          <a:stretch/>
        </p:blipFill>
        <p:spPr>
          <a:xfrm rot="293578">
            <a:off x="3302887" y="1390700"/>
            <a:ext cx="3672793" cy="4719468"/>
          </a:xfrm>
          <a:prstGeom prst="rect">
            <a:avLst/>
          </a:prstGeom>
        </p:spPr>
      </p:pic>
    </p:spTree>
    <p:extLst>
      <p:ext uri="{BB962C8B-B14F-4D97-AF65-F5344CB8AC3E}">
        <p14:creationId xmlns:p14="http://schemas.microsoft.com/office/powerpoint/2010/main" val="420479304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A screenshot of a computer&#10;&#10;Description automatically generated">
            <a:extLst>
              <a:ext uri="{FF2B5EF4-FFF2-40B4-BE49-F238E27FC236}">
                <a16:creationId xmlns:a16="http://schemas.microsoft.com/office/drawing/2014/main" id="{27F6FF64-9A90-67A9-A779-CD41A73E67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1839" y="365694"/>
            <a:ext cx="3446406" cy="447908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4F514B66-4390-4CF0-AE29-9067D9AE628C}"/>
              </a:ext>
            </a:extLst>
          </p:cNvPr>
          <p:cNvPicPr>
            <a:picLocks noChangeAspect="1"/>
          </p:cNvPicPr>
          <p:nvPr/>
        </p:nvPicPr>
        <p:blipFill>
          <a:blip r:embed="rId4"/>
          <a:srcRect l="3741" t="3005" r="4211" b="3301"/>
          <a:stretch/>
        </p:blipFill>
        <p:spPr>
          <a:xfrm>
            <a:off x="452807" y="416498"/>
            <a:ext cx="3307043" cy="4304844"/>
          </a:xfrm>
          <a:prstGeom prst="rect">
            <a:avLst/>
          </a:prstGeom>
          <a:effectLst>
            <a:outerShdw blurRad="50800" dist="38100" dir="2700000" algn="tl" rotWithShape="0">
              <a:prstClr val="black">
                <a:alpha val="40000"/>
              </a:prstClr>
            </a:outerShdw>
          </a:effectLst>
        </p:spPr>
      </p:pic>
      <p:sp>
        <p:nvSpPr>
          <p:cNvPr id="21" name="Right Triangle 20">
            <a:extLst>
              <a:ext uri="{FF2B5EF4-FFF2-40B4-BE49-F238E27FC236}">
                <a16:creationId xmlns:a16="http://schemas.microsoft.com/office/drawing/2014/main" id="{665BA87D-D8C7-4E8F-BBD2-62F997931D22}"/>
              </a:ext>
            </a:extLst>
          </p:cNvPr>
          <p:cNvSpPr/>
          <p:nvPr/>
        </p:nvSpPr>
        <p:spPr>
          <a:xfrm flipH="1">
            <a:off x="5664125" y="0"/>
            <a:ext cx="6527873" cy="6858001"/>
          </a:xfrm>
          <a:prstGeom prst="rtTriangl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ontent Placeholder 2">
            <a:extLst>
              <a:ext uri="{FF2B5EF4-FFF2-40B4-BE49-F238E27FC236}">
                <a16:creationId xmlns:a16="http://schemas.microsoft.com/office/drawing/2014/main" id="{5DA2D1F0-92B1-44B4-ACE8-CA3544A7965A}"/>
              </a:ext>
            </a:extLst>
          </p:cNvPr>
          <p:cNvSpPr>
            <a:spLocks noGrp="1"/>
          </p:cNvSpPr>
          <p:nvPr>
            <p:ph idx="1"/>
          </p:nvPr>
        </p:nvSpPr>
        <p:spPr>
          <a:xfrm>
            <a:off x="8184161" y="3171284"/>
            <a:ext cx="3628614" cy="3219889"/>
          </a:xfrm>
        </p:spPr>
        <p:txBody>
          <a:bodyPr>
            <a:noAutofit/>
          </a:bodyPr>
          <a:lstStyle/>
          <a:p>
            <a:pPr marL="0" indent="0" algn="r">
              <a:buNone/>
            </a:pPr>
            <a:r>
              <a:rPr lang="en-US" sz="2000" b="0" i="0" u="none" strike="noStrike" baseline="0" dirty="0">
                <a:solidFill>
                  <a:srgbClr val="FF9E1B"/>
                </a:solidFill>
                <a:latin typeface="F37 Judge Bold" panose="00000800000000000000" pitchFamily="50" charset="0"/>
              </a:rPr>
              <a:t>NEED INSPIRATION?</a:t>
            </a:r>
          </a:p>
          <a:p>
            <a:pPr marL="0" indent="0" algn="r">
              <a:buNone/>
            </a:pPr>
            <a:r>
              <a:rPr lang="en-US" sz="2000" b="0" i="0" u="none" strike="noStrike" baseline="0" dirty="0">
                <a:solidFill>
                  <a:srgbClr val="FF9E1B"/>
                </a:solidFill>
                <a:latin typeface="F37 Jagger" panose="00000500000000000000" pitchFamily="50" charset="0"/>
              </a:rPr>
              <a:t>You can check out and download KIC’s</a:t>
            </a:r>
            <a:r>
              <a:rPr lang="en-US" sz="2000" dirty="0">
                <a:solidFill>
                  <a:srgbClr val="FF9E1B"/>
                </a:solidFill>
                <a:latin typeface="F37 Jagger" panose="00000500000000000000" pitchFamily="50" charset="0"/>
              </a:rPr>
              <a:t> </a:t>
            </a:r>
            <a:r>
              <a:rPr lang="en-US" sz="2000" b="0" i="0" u="none" strike="noStrike" baseline="0" dirty="0">
                <a:solidFill>
                  <a:srgbClr val="FF9E1B"/>
                </a:solidFill>
                <a:latin typeface="F37 Jagger" panose="00000500000000000000" pitchFamily="50" charset="0"/>
              </a:rPr>
              <a:t>promo materials for free from </a:t>
            </a:r>
            <a:br>
              <a:rPr lang="en-US" sz="2000" b="0" i="0" u="none" strike="noStrike" baseline="0" dirty="0">
                <a:solidFill>
                  <a:srgbClr val="FF9E1B"/>
                </a:solidFill>
                <a:latin typeface="F37 Jagger" panose="00000500000000000000" pitchFamily="50" charset="0"/>
              </a:rPr>
            </a:br>
            <a:r>
              <a:rPr lang="en-US" sz="2000" b="0" i="0" u="none" strike="noStrike" baseline="0" dirty="0">
                <a:solidFill>
                  <a:srgbClr val="FF9E1B"/>
                </a:solidFill>
                <a:latin typeface="F37 Jagger" panose="00000500000000000000" pitchFamily="50" charset="0"/>
              </a:rPr>
              <a:t>our materials catalog. Also, you can download our brand elements (logo, colors, other promotional assets) from our brand toolkit </a:t>
            </a:r>
            <a:r>
              <a:rPr lang="en-US" sz="2000" b="0" i="0" u="sng" strike="noStrike" baseline="0" dirty="0">
                <a:solidFill>
                  <a:srgbClr val="FF9E1B"/>
                </a:solidFill>
                <a:latin typeface="F37 Jagger" panose="00000500000000000000" pitchFamily="50" charset="0"/>
              </a:rPr>
              <a:t>brandkickitca.org</a:t>
            </a:r>
            <a:r>
              <a:rPr lang="en-US" sz="2000" b="0" i="0" u="none" strike="noStrike" baseline="0" dirty="0">
                <a:solidFill>
                  <a:srgbClr val="FF9E1B"/>
                </a:solidFill>
                <a:latin typeface="F37 Jagger" panose="00000500000000000000" pitchFamily="50" charset="0"/>
              </a:rPr>
              <a:t>. </a:t>
            </a:r>
            <a:endParaRPr lang="en-US" sz="2000" dirty="0">
              <a:solidFill>
                <a:srgbClr val="FF9E1B"/>
              </a:solidFill>
              <a:latin typeface="F37 Jagger" panose="00000500000000000000" pitchFamily="50" charset="0"/>
            </a:endParaRPr>
          </a:p>
        </p:txBody>
      </p:sp>
      <p:pic>
        <p:nvPicPr>
          <p:cNvPr id="2054" name="Picture 6" descr="A person in a wheelchair talking on a phone&#10;&#10;Description automatically generated">
            <a:extLst>
              <a:ext uri="{FF2B5EF4-FFF2-40B4-BE49-F238E27FC236}">
                <a16:creationId xmlns:a16="http://schemas.microsoft.com/office/drawing/2014/main" id="{BBBAD3EC-00A3-A62A-45D7-9DC3A491F8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8579" y="1841970"/>
            <a:ext cx="3307044" cy="428250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59183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B403C-2A5F-47C2-913C-BEB94B2A9F11}"/>
              </a:ext>
            </a:extLst>
          </p:cNvPr>
          <p:cNvSpPr>
            <a:spLocks noGrp="1"/>
          </p:cNvSpPr>
          <p:nvPr>
            <p:ph type="title"/>
          </p:nvPr>
        </p:nvSpPr>
        <p:spPr>
          <a:xfrm>
            <a:off x="838200" y="212725"/>
            <a:ext cx="10687050" cy="1325563"/>
          </a:xfrm>
        </p:spPr>
        <p:txBody>
          <a:bodyPr/>
          <a:lstStyle/>
          <a:p>
            <a:r>
              <a:rPr lang="en-US" dirty="0" err="1">
                <a:solidFill>
                  <a:srgbClr val="FF9E1B"/>
                </a:solidFill>
                <a:latin typeface="a Big Deal" panose="02000503000000000000" pitchFamily="2" charset="0"/>
              </a:rPr>
              <a:t>Kic</a:t>
            </a:r>
            <a:r>
              <a:rPr lang="en-US" dirty="0">
                <a:solidFill>
                  <a:srgbClr val="FF9E1B"/>
                </a:solidFill>
                <a:latin typeface="a Big Deal" panose="02000503000000000000" pitchFamily="2" charset="0"/>
              </a:rPr>
              <a:t> brand awareness</a:t>
            </a:r>
          </a:p>
        </p:txBody>
      </p:sp>
      <p:sp>
        <p:nvSpPr>
          <p:cNvPr id="3" name="Content Placeholder 2">
            <a:extLst>
              <a:ext uri="{FF2B5EF4-FFF2-40B4-BE49-F238E27FC236}">
                <a16:creationId xmlns:a16="http://schemas.microsoft.com/office/drawing/2014/main" id="{4011E271-318D-49F2-BFD6-280AC253206B}"/>
              </a:ext>
            </a:extLst>
          </p:cNvPr>
          <p:cNvSpPr>
            <a:spLocks noGrp="1"/>
          </p:cNvSpPr>
          <p:nvPr>
            <p:ph idx="1"/>
          </p:nvPr>
        </p:nvSpPr>
        <p:spPr>
          <a:xfrm>
            <a:off x="2115686" y="1300944"/>
            <a:ext cx="8961119" cy="1325564"/>
          </a:xfrm>
        </p:spPr>
        <p:txBody>
          <a:bodyPr>
            <a:noAutofit/>
          </a:bodyPr>
          <a:lstStyle/>
          <a:p>
            <a:pPr marL="0" indent="0">
              <a:buClr>
                <a:srgbClr val="FF9E1B"/>
              </a:buClr>
              <a:buNone/>
            </a:pPr>
            <a:r>
              <a:rPr lang="en-US" sz="2200" b="0" i="0" u="none" strike="noStrike" baseline="0" dirty="0">
                <a:solidFill>
                  <a:srgbClr val="092B49"/>
                </a:solidFill>
              </a:rPr>
              <a:t>In orde</a:t>
            </a:r>
            <a:r>
              <a:rPr lang="en-US" sz="2200" dirty="0">
                <a:solidFill>
                  <a:srgbClr val="092B49"/>
                </a:solidFill>
              </a:rPr>
              <a:t>r to raise awareness about our free, nonjudgmental, confidential services and our partnership with HLCI clinics, we recommend you promote or mention the partnership with KIC on your website, social media, and other outreach channels, if possible. </a:t>
            </a:r>
            <a:endParaRPr lang="en-US" sz="2200" b="0" i="0" u="none" strike="noStrike" baseline="0" dirty="0">
              <a:solidFill>
                <a:srgbClr val="092B49"/>
              </a:solidFill>
            </a:endParaRPr>
          </a:p>
        </p:txBody>
      </p:sp>
      <p:sp>
        <p:nvSpPr>
          <p:cNvPr id="5" name="Oval 4">
            <a:extLst>
              <a:ext uri="{FF2B5EF4-FFF2-40B4-BE49-F238E27FC236}">
                <a16:creationId xmlns:a16="http://schemas.microsoft.com/office/drawing/2014/main" id="{0427AF45-5581-6F33-639B-1E6B2D93C8ED}"/>
              </a:ext>
            </a:extLst>
          </p:cNvPr>
          <p:cNvSpPr/>
          <p:nvPr/>
        </p:nvSpPr>
        <p:spPr>
          <a:xfrm>
            <a:off x="1009912" y="1420493"/>
            <a:ext cx="1018016" cy="1018016"/>
          </a:xfrm>
          <a:prstGeom prst="ellips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Marketing with solid fill">
            <a:extLst>
              <a:ext uri="{FF2B5EF4-FFF2-40B4-BE49-F238E27FC236}">
                <a16:creationId xmlns:a16="http://schemas.microsoft.com/office/drawing/2014/main" id="{E354E2C5-3859-49EC-9692-8896B2DC33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65808" y="1525588"/>
            <a:ext cx="782425" cy="782425"/>
          </a:xfrm>
          <a:prstGeom prst="rect">
            <a:avLst/>
          </a:prstGeom>
        </p:spPr>
      </p:pic>
      <p:sp>
        <p:nvSpPr>
          <p:cNvPr id="8" name="TextBox 7">
            <a:extLst>
              <a:ext uri="{FF2B5EF4-FFF2-40B4-BE49-F238E27FC236}">
                <a16:creationId xmlns:a16="http://schemas.microsoft.com/office/drawing/2014/main" id="{9D0155F3-E919-C77D-6D97-19F6DC462BFF}"/>
              </a:ext>
            </a:extLst>
          </p:cNvPr>
          <p:cNvSpPr txBox="1"/>
          <p:nvPr/>
        </p:nvSpPr>
        <p:spPr>
          <a:xfrm>
            <a:off x="481795" y="2531331"/>
            <a:ext cx="11075205" cy="3431709"/>
          </a:xfrm>
          <a:prstGeom prst="rect">
            <a:avLst/>
          </a:prstGeom>
          <a:noFill/>
        </p:spPr>
        <p:txBody>
          <a:bodyPr wrap="square">
            <a:spAutoFit/>
          </a:bodyPr>
          <a:lstStyle/>
          <a:p>
            <a:pPr marL="742950" lvl="1" indent="-285750">
              <a:spcAft>
                <a:spcPts val="600"/>
              </a:spcAft>
              <a:buClr>
                <a:srgbClr val="FF9E1B"/>
              </a:buClr>
              <a:buFont typeface="Wingdings" panose="05000000000000000000" pitchFamily="2" charset="2"/>
              <a:buChar char="§"/>
            </a:pPr>
            <a:r>
              <a:rPr lang="en-US" sz="2400" b="0" i="0" u="none" strike="noStrike" baseline="0" dirty="0">
                <a:solidFill>
                  <a:srgbClr val="092B49"/>
                </a:solidFill>
              </a:rPr>
              <a:t>Follow us and reshare our social media posts</a:t>
            </a:r>
            <a:br>
              <a:rPr lang="en-US" sz="2400" b="0" i="0" u="none" strike="noStrike" baseline="0" dirty="0">
                <a:solidFill>
                  <a:srgbClr val="092B49"/>
                </a:solidFill>
              </a:rPr>
            </a:br>
            <a:r>
              <a:rPr lang="en-US" sz="2400" b="0" i="0" u="none" strike="noStrike" baseline="0" dirty="0">
                <a:solidFill>
                  <a:srgbClr val="092B49"/>
                </a:solidFill>
              </a:rPr>
              <a:t>@kickitca on </a:t>
            </a:r>
            <a:r>
              <a:rPr lang="en-US" sz="2400" b="1" i="0" u="none" strike="noStrike" baseline="0" dirty="0">
                <a:solidFill>
                  <a:srgbClr val="FF9E1B"/>
                </a:solidFill>
                <a:hlinkClick r:id="rId5">
                  <a:extLst>
                    <a:ext uri="{A12FA001-AC4F-418D-AE19-62706E023703}">
                      <ahyp:hlinkClr xmlns:ahyp="http://schemas.microsoft.com/office/drawing/2018/hyperlinkcolor" val="tx"/>
                    </a:ext>
                  </a:extLst>
                </a:hlinkClick>
              </a:rPr>
              <a:t>Facebook</a:t>
            </a:r>
            <a:r>
              <a:rPr lang="en-US" sz="2400" b="0" i="0" u="none" strike="noStrike" baseline="0" dirty="0">
                <a:solidFill>
                  <a:srgbClr val="092B49"/>
                </a:solidFill>
              </a:rPr>
              <a:t>, </a:t>
            </a:r>
            <a:r>
              <a:rPr lang="en-US" sz="2400" b="1" i="0" u="none" strike="noStrike" baseline="0" dirty="0">
                <a:solidFill>
                  <a:srgbClr val="FF9E1B"/>
                </a:solidFill>
                <a:hlinkClick r:id="rId6">
                  <a:extLst>
                    <a:ext uri="{A12FA001-AC4F-418D-AE19-62706E023703}">
                      <ahyp:hlinkClr xmlns:ahyp="http://schemas.microsoft.com/office/drawing/2018/hyperlinkcolor" val="tx"/>
                    </a:ext>
                  </a:extLst>
                </a:hlinkClick>
              </a:rPr>
              <a:t>IG</a:t>
            </a:r>
            <a:r>
              <a:rPr lang="en-US" sz="2400" b="0" i="0" u="none" strike="noStrike" baseline="0" dirty="0">
                <a:solidFill>
                  <a:srgbClr val="092B49"/>
                </a:solidFill>
              </a:rPr>
              <a:t>, </a:t>
            </a:r>
            <a:r>
              <a:rPr lang="en-US" sz="2400" b="1" i="0" u="none" strike="noStrike" baseline="0" dirty="0">
                <a:solidFill>
                  <a:srgbClr val="FF9E1B"/>
                </a:solidFill>
                <a:hlinkClick r:id="rId7">
                  <a:extLst>
                    <a:ext uri="{A12FA001-AC4F-418D-AE19-62706E023703}">
                      <ahyp:hlinkClr xmlns:ahyp="http://schemas.microsoft.com/office/drawing/2018/hyperlinkcolor" val="tx"/>
                    </a:ext>
                  </a:extLst>
                </a:hlinkClick>
              </a:rPr>
              <a:t>X</a:t>
            </a:r>
            <a:r>
              <a:rPr lang="en-US" sz="2400" b="0" i="0" u="none" strike="noStrike" baseline="0" dirty="0">
                <a:solidFill>
                  <a:srgbClr val="092B49"/>
                </a:solidFill>
              </a:rPr>
              <a:t>, and </a:t>
            </a:r>
            <a:r>
              <a:rPr lang="en-US" sz="2400" b="1" i="0" u="none" strike="noStrike" baseline="0" dirty="0">
                <a:solidFill>
                  <a:srgbClr val="FF9E1B"/>
                </a:solidFill>
                <a:hlinkClick r:id="rId8">
                  <a:extLst>
                    <a:ext uri="{A12FA001-AC4F-418D-AE19-62706E023703}">
                      <ahyp:hlinkClr xmlns:ahyp="http://schemas.microsoft.com/office/drawing/2018/hyperlinkcolor" val="tx"/>
                    </a:ext>
                  </a:extLst>
                </a:hlinkClick>
              </a:rPr>
              <a:t>YouTube</a:t>
            </a:r>
            <a:endParaRPr lang="en-US" sz="2400" b="1" i="0" u="none" strike="noStrike" baseline="0"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b="1" i="0" u="none" strike="noStrike" baseline="0" dirty="0">
                <a:solidFill>
                  <a:srgbClr val="FF9E1B"/>
                </a:solidFill>
                <a:hlinkClick r:id="rId9">
                  <a:extLst>
                    <a:ext uri="{A12FA001-AC4F-418D-AE19-62706E023703}">
                      <ahyp:hlinkClr xmlns:ahyp="http://schemas.microsoft.com/office/drawing/2018/hyperlinkcolor" val="tx"/>
                    </a:ext>
                  </a:extLst>
                </a:hlinkClick>
              </a:rPr>
              <a:t>Educational Materials</a:t>
            </a:r>
            <a:endParaRPr lang="en-US" sz="2400" b="0" i="0" u="none" strike="noStrike" baseline="0" dirty="0">
              <a:solidFill>
                <a:srgbClr val="092B49"/>
              </a:solidFill>
            </a:endParaRPr>
          </a:p>
          <a:p>
            <a:pPr marL="742950" lvl="1" indent="-285750">
              <a:spcAft>
                <a:spcPts val="600"/>
              </a:spcAft>
              <a:buClr>
                <a:srgbClr val="FF9E1B"/>
              </a:buClr>
              <a:buFont typeface="Wingdings" panose="05000000000000000000" pitchFamily="2" charset="2"/>
              <a:buChar char="§"/>
            </a:pPr>
            <a:r>
              <a:rPr lang="en-US" sz="2400" b="1" dirty="0">
                <a:solidFill>
                  <a:srgbClr val="FF9E1B"/>
                </a:solidFill>
                <a:hlinkClick r:id="rId10" action="ppaction://hlinkfile">
                  <a:extLst>
                    <a:ext uri="{A12FA001-AC4F-418D-AE19-62706E023703}">
                      <ahyp:hlinkClr xmlns:ahyp="http://schemas.microsoft.com/office/drawing/2018/hyperlinkcolor" val="tx"/>
                    </a:ext>
                  </a:extLst>
                </a:hlinkClick>
              </a:rPr>
              <a:t>Promotional Materials</a:t>
            </a:r>
            <a:endParaRPr lang="en-US" sz="2400" b="1" i="0" u="none" strike="noStrike" baseline="0"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b="1" i="0" u="none" strike="noStrike" baseline="0" dirty="0">
                <a:solidFill>
                  <a:srgbClr val="FF9E1B"/>
                </a:solidFill>
                <a:hlinkClick r:id="rId11">
                  <a:extLst>
                    <a:ext uri="{A12FA001-AC4F-418D-AE19-62706E023703}">
                      <ahyp:hlinkClr xmlns:ahyp="http://schemas.microsoft.com/office/drawing/2018/hyperlinkcolor" val="tx"/>
                    </a:ext>
                  </a:extLst>
                </a:hlinkClick>
              </a:rPr>
              <a:t>Trainings</a:t>
            </a:r>
            <a:endParaRPr lang="en-US" sz="2400" b="1"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b="1" dirty="0">
                <a:solidFill>
                  <a:srgbClr val="FF9E1B"/>
                </a:solidFill>
                <a:hlinkClick r:id="rId12">
                  <a:extLst>
                    <a:ext uri="{A12FA001-AC4F-418D-AE19-62706E023703}">
                      <ahyp:hlinkClr xmlns:ahyp="http://schemas.microsoft.com/office/drawing/2018/hyperlinkcolor" val="tx"/>
                    </a:ext>
                  </a:extLst>
                </a:hlinkClick>
              </a:rPr>
              <a:t>Listen to Quit Coaching Sample Calls</a:t>
            </a:r>
            <a:endParaRPr lang="en-US" sz="2400" b="1" i="0" u="none" strike="noStrike" baseline="0" dirty="0">
              <a:solidFill>
                <a:srgbClr val="FF9E1B"/>
              </a:solidFill>
            </a:endParaRPr>
          </a:p>
          <a:p>
            <a:pPr marL="742950" lvl="1" indent="-285750">
              <a:spcAft>
                <a:spcPts val="600"/>
              </a:spcAft>
              <a:buClr>
                <a:srgbClr val="FF9E1B"/>
              </a:buClr>
              <a:buFont typeface="Wingdings" panose="05000000000000000000" pitchFamily="2" charset="2"/>
              <a:buChar char="§"/>
            </a:pPr>
            <a:r>
              <a:rPr lang="en-US" sz="2400" dirty="0">
                <a:solidFill>
                  <a:srgbClr val="092B49"/>
                </a:solidFill>
              </a:rPr>
              <a:t>For TA or custom training opportunities, </a:t>
            </a:r>
            <a:br>
              <a:rPr lang="en-US" sz="2400" dirty="0">
                <a:solidFill>
                  <a:srgbClr val="092B49"/>
                </a:solidFill>
              </a:rPr>
            </a:br>
            <a:r>
              <a:rPr lang="en-US" sz="2400" dirty="0">
                <a:solidFill>
                  <a:srgbClr val="092B49"/>
                </a:solidFill>
              </a:rPr>
              <a:t>email </a:t>
            </a:r>
            <a:r>
              <a:rPr lang="en-US" sz="2400" b="1" dirty="0">
                <a:solidFill>
                  <a:srgbClr val="FF9E1B"/>
                </a:solidFill>
                <a:hlinkClick r:id="rId13">
                  <a:extLst>
                    <a:ext uri="{A12FA001-AC4F-418D-AE19-62706E023703}">
                      <ahyp:hlinkClr xmlns:ahyp="http://schemas.microsoft.com/office/drawing/2018/hyperlinkcolor" val="tx"/>
                    </a:ext>
                  </a:extLst>
                </a:hlinkClick>
              </a:rPr>
              <a:t>acarbomihalic@health.ucsd.edu</a:t>
            </a:r>
            <a:endParaRPr lang="en-US" sz="2400" b="1" i="0" u="none" strike="noStrike" baseline="0" dirty="0">
              <a:solidFill>
                <a:srgbClr val="FF9E1B"/>
              </a:solidFill>
            </a:endParaRPr>
          </a:p>
        </p:txBody>
      </p:sp>
      <p:sp>
        <p:nvSpPr>
          <p:cNvPr id="9" name="Rectangle: Rounded Corners 8">
            <a:extLst>
              <a:ext uri="{FF2B5EF4-FFF2-40B4-BE49-F238E27FC236}">
                <a16:creationId xmlns:a16="http://schemas.microsoft.com/office/drawing/2014/main" id="{ACDF95D0-37A8-4BB3-345A-F80CC3266E5C}"/>
              </a:ext>
            </a:extLst>
          </p:cNvPr>
          <p:cNvSpPr/>
          <p:nvPr/>
        </p:nvSpPr>
        <p:spPr>
          <a:xfrm>
            <a:off x="838200" y="6113576"/>
            <a:ext cx="7892787" cy="577331"/>
          </a:xfrm>
          <a:prstGeom prst="roundRect">
            <a:avLst/>
          </a:prstGeom>
          <a:solidFill>
            <a:srgbClr val="EEE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E22D25C6-7031-5CEA-5407-0ECD2142AA64}"/>
              </a:ext>
            </a:extLst>
          </p:cNvPr>
          <p:cNvSpPr txBox="1"/>
          <p:nvPr/>
        </p:nvSpPr>
        <p:spPr>
          <a:xfrm>
            <a:off x="1384930" y="6192601"/>
            <a:ext cx="8143014" cy="369332"/>
          </a:xfrm>
          <a:prstGeom prst="rect">
            <a:avLst/>
          </a:prstGeom>
          <a:noFill/>
        </p:spPr>
        <p:txBody>
          <a:bodyPr wrap="square" rtlCol="0">
            <a:spAutoFit/>
          </a:bodyPr>
          <a:lstStyle/>
          <a:p>
            <a:r>
              <a:rPr lang="en-US" dirty="0">
                <a:solidFill>
                  <a:srgbClr val="092B49"/>
                </a:solidFill>
              </a:rPr>
              <a:t>Join our </a:t>
            </a:r>
            <a:r>
              <a:rPr lang="en-US" b="1" dirty="0">
                <a:solidFill>
                  <a:srgbClr val="FF9E1B"/>
                </a:solidFill>
                <a:hlinkClick r:id="rId14">
                  <a:extLst>
                    <a:ext uri="{A12FA001-AC4F-418D-AE19-62706E023703}">
                      <ahyp:hlinkClr xmlns:ahyp="http://schemas.microsoft.com/office/drawing/2018/hyperlinkcolor" val="tx"/>
                    </a:ext>
                  </a:extLst>
                </a:hlinkClick>
              </a:rPr>
              <a:t>email list</a:t>
            </a:r>
            <a:r>
              <a:rPr lang="en-US" b="1" dirty="0">
                <a:solidFill>
                  <a:srgbClr val="FF9E1B"/>
                </a:solidFill>
              </a:rPr>
              <a:t> </a:t>
            </a:r>
            <a:r>
              <a:rPr lang="en-US" dirty="0">
                <a:solidFill>
                  <a:srgbClr val="092B49"/>
                </a:solidFill>
              </a:rPr>
              <a:t>to not miss out on our newest cessation news &amp; initiatives! </a:t>
            </a:r>
            <a:endParaRPr lang="en-US" b="1" u="sng" dirty="0">
              <a:solidFill>
                <a:srgbClr val="FF9E1B"/>
              </a:solidFill>
            </a:endParaRPr>
          </a:p>
        </p:txBody>
      </p:sp>
      <p:pic>
        <p:nvPicPr>
          <p:cNvPr id="11" name="Graphic 10" descr="Email with solid fill">
            <a:extLst>
              <a:ext uri="{FF2B5EF4-FFF2-40B4-BE49-F238E27FC236}">
                <a16:creationId xmlns:a16="http://schemas.microsoft.com/office/drawing/2014/main" id="{9C2837A6-59D9-996D-A91A-E30419DD0F43}"/>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77875" y="6168696"/>
            <a:ext cx="410828" cy="410828"/>
          </a:xfrm>
          <a:prstGeom prst="rect">
            <a:avLst/>
          </a:prstGeom>
        </p:spPr>
      </p:pic>
    </p:spTree>
    <p:extLst>
      <p:ext uri="{BB962C8B-B14F-4D97-AF65-F5344CB8AC3E}">
        <p14:creationId xmlns:p14="http://schemas.microsoft.com/office/powerpoint/2010/main" val="1731272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354FDD1-9A5A-4932-300C-DE1DE5BE7212}"/>
              </a:ext>
            </a:extLst>
          </p:cNvPr>
          <p:cNvSpPr>
            <a:spLocks noGrp="1"/>
          </p:cNvSpPr>
          <p:nvPr/>
        </p:nvSpPr>
        <p:spPr>
          <a:xfrm>
            <a:off x="626443" y="15224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FF9E1B"/>
                </a:solidFill>
                <a:latin typeface="a Big Deal" panose="02000503000000000000" pitchFamily="2" charset="0"/>
              </a:rPr>
              <a:t>Post-training survey</a:t>
            </a:r>
          </a:p>
        </p:txBody>
      </p:sp>
      <p:pic>
        <p:nvPicPr>
          <p:cNvPr id="7" name="Picture 6">
            <a:extLst>
              <a:ext uri="{FF2B5EF4-FFF2-40B4-BE49-F238E27FC236}">
                <a16:creationId xmlns:a16="http://schemas.microsoft.com/office/drawing/2014/main" id="{F1309AB6-3001-D57A-259F-8C8A1531729C}"/>
              </a:ext>
            </a:extLst>
          </p:cNvPr>
          <p:cNvPicPr>
            <a:picLocks noChangeAspect="1"/>
          </p:cNvPicPr>
          <p:nvPr/>
        </p:nvPicPr>
        <p:blipFill rotWithShape="1">
          <a:blip r:embed="rId3"/>
          <a:srcRect r="933"/>
          <a:stretch/>
        </p:blipFill>
        <p:spPr>
          <a:xfrm>
            <a:off x="746332" y="1356438"/>
            <a:ext cx="5644730" cy="3962110"/>
          </a:xfrm>
          <a:prstGeom prst="rect">
            <a:avLst/>
          </a:prstGeom>
        </p:spPr>
      </p:pic>
      <p:sp>
        <p:nvSpPr>
          <p:cNvPr id="8" name="TextBox 9">
            <a:extLst>
              <a:ext uri="{FF2B5EF4-FFF2-40B4-BE49-F238E27FC236}">
                <a16:creationId xmlns:a16="http://schemas.microsoft.com/office/drawing/2014/main" id="{F32531BB-1161-85BD-7D46-30317205648D}"/>
              </a:ext>
            </a:extLst>
          </p:cNvPr>
          <p:cNvSpPr txBox="1"/>
          <p:nvPr/>
        </p:nvSpPr>
        <p:spPr>
          <a:xfrm>
            <a:off x="1765899" y="5420127"/>
            <a:ext cx="4118344"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en-US" sz="2000" b="1" dirty="0"/>
              <a:t>Click survey link in Zoom’s chat box</a:t>
            </a:r>
            <a:endParaRPr lang="en-US" sz="2000" b="1" dirty="0"/>
          </a:p>
        </p:txBody>
      </p:sp>
      <p:sp>
        <p:nvSpPr>
          <p:cNvPr id="9" name="TextBox 11">
            <a:extLst>
              <a:ext uri="{FF2B5EF4-FFF2-40B4-BE49-F238E27FC236}">
                <a16:creationId xmlns:a16="http://schemas.microsoft.com/office/drawing/2014/main" id="{DE2CC187-5162-B9CF-164D-07BEEEA11C33}"/>
              </a:ext>
            </a:extLst>
          </p:cNvPr>
          <p:cNvSpPr txBox="1"/>
          <p:nvPr/>
        </p:nvSpPr>
        <p:spPr>
          <a:xfrm>
            <a:off x="6510951" y="5112351"/>
            <a:ext cx="3267518" cy="70788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lvl="1" indent="0" algn="ctr" eaLnBrk="1" hangingPunct="1">
              <a:buNone/>
            </a:pPr>
            <a:r>
              <a:rPr lang="en-US" altLang="en-US" sz="2000" b="1" dirty="0"/>
              <a:t>Scan the QR code with your phone’s camera </a:t>
            </a:r>
          </a:p>
        </p:txBody>
      </p:sp>
      <p:pic>
        <p:nvPicPr>
          <p:cNvPr id="12" name="Picture 11">
            <a:extLst>
              <a:ext uri="{FF2B5EF4-FFF2-40B4-BE49-F238E27FC236}">
                <a16:creationId xmlns:a16="http://schemas.microsoft.com/office/drawing/2014/main" id="{F1B5D07F-24A4-0587-BE2C-2B0686DEC19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76424" y="1566745"/>
            <a:ext cx="3545606" cy="3545606"/>
          </a:xfrm>
          <a:prstGeom prst="rect">
            <a:avLst/>
          </a:prstGeom>
        </p:spPr>
      </p:pic>
    </p:spTree>
    <p:extLst>
      <p:ext uri="{BB962C8B-B14F-4D97-AF65-F5344CB8AC3E}">
        <p14:creationId xmlns:p14="http://schemas.microsoft.com/office/powerpoint/2010/main" val="3313503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30943-BE7E-4AD8-8BC1-0C51BDD0886D}"/>
              </a:ext>
            </a:extLst>
          </p:cNvPr>
          <p:cNvSpPr>
            <a:spLocks noGrp="1"/>
          </p:cNvSpPr>
          <p:nvPr>
            <p:ph type="title"/>
          </p:nvPr>
        </p:nvSpPr>
        <p:spPr>
          <a:xfrm>
            <a:off x="838199" y="175978"/>
            <a:ext cx="10515600" cy="1325563"/>
          </a:xfrm>
        </p:spPr>
        <p:txBody>
          <a:bodyPr/>
          <a:lstStyle/>
          <a:p>
            <a:r>
              <a:rPr lang="en-US" dirty="0">
                <a:solidFill>
                  <a:srgbClr val="FF9E1B"/>
                </a:solidFill>
                <a:latin typeface="a Big Deal" panose="02000503000000000000" pitchFamily="2" charset="0"/>
              </a:rPr>
              <a:t>AGENDA</a:t>
            </a:r>
          </a:p>
        </p:txBody>
      </p:sp>
      <p:sp>
        <p:nvSpPr>
          <p:cNvPr id="3" name="Content Placeholder 2">
            <a:extLst>
              <a:ext uri="{FF2B5EF4-FFF2-40B4-BE49-F238E27FC236}">
                <a16:creationId xmlns:a16="http://schemas.microsoft.com/office/drawing/2014/main" id="{E642368D-0AD6-41F0-8407-804825DA815D}"/>
              </a:ext>
            </a:extLst>
          </p:cNvPr>
          <p:cNvSpPr>
            <a:spLocks noGrp="1"/>
          </p:cNvSpPr>
          <p:nvPr>
            <p:ph idx="1"/>
          </p:nvPr>
        </p:nvSpPr>
        <p:spPr>
          <a:xfrm>
            <a:off x="838199" y="1501540"/>
            <a:ext cx="11112796" cy="5038155"/>
          </a:xfrm>
        </p:spPr>
        <p:txBody>
          <a:bodyPr>
            <a:normAutofit fontScale="55000" lnSpcReduction="20000"/>
          </a:bodyPr>
          <a:lstStyle/>
          <a:p>
            <a:pPr>
              <a:buBlip>
                <a:blip r:embed="rId3"/>
              </a:buBlip>
            </a:pPr>
            <a:r>
              <a:rPr lang="en-US" sz="3800" b="1" dirty="0">
                <a:solidFill>
                  <a:srgbClr val="092B49"/>
                </a:solidFill>
                <a:ea typeface="Times New Roman" panose="02020603050405020304" pitchFamily="18" charset="0"/>
              </a:rPr>
              <a:t> About Kick It California</a:t>
            </a:r>
            <a:endParaRPr lang="en-US" sz="3800" b="1" strike="sngStrike" dirty="0">
              <a:solidFill>
                <a:srgbClr val="092B49"/>
              </a:solidFill>
              <a:effectLst/>
              <a:ea typeface="Times New Roman" panose="02020603050405020304" pitchFamily="18" charset="0"/>
            </a:endParaRPr>
          </a:p>
          <a:p>
            <a:pPr lvl="1"/>
            <a:r>
              <a:rPr lang="en-US" altLang="en-US" sz="3800" dirty="0">
                <a:solidFill>
                  <a:srgbClr val="092B49"/>
                </a:solidFill>
                <a:cs typeface="Arial" panose="020B0604020202020204" pitchFamily="34" charset="0"/>
              </a:rPr>
              <a:t>What is KIC? </a:t>
            </a:r>
          </a:p>
          <a:p>
            <a:pPr lvl="1"/>
            <a:r>
              <a:rPr lang="en-US" altLang="en-US" sz="3800" dirty="0">
                <a:solidFill>
                  <a:srgbClr val="092B49"/>
                </a:solidFill>
                <a:cs typeface="Arial" panose="020B0604020202020204" pitchFamily="34" charset="0"/>
              </a:rPr>
              <a:t>Services &amp; Resources Overview</a:t>
            </a:r>
          </a:p>
          <a:p>
            <a:pPr lvl="1"/>
            <a:r>
              <a:rPr lang="en-US" sz="3800" dirty="0">
                <a:solidFill>
                  <a:srgbClr val="092B49"/>
                </a:solidFill>
                <a:latin typeface="Calibri" panose="020F0502020204030204" pitchFamily="34" charset="0"/>
                <a:ea typeface="Times New Roman" panose="02020603050405020304" pitchFamily="18" charset="0"/>
              </a:rPr>
              <a:t>Quit Coaching Protocol</a:t>
            </a:r>
            <a:br>
              <a:rPr lang="en-US" sz="3800" dirty="0">
                <a:solidFill>
                  <a:srgbClr val="092B49"/>
                </a:solidFill>
                <a:effectLst/>
                <a:latin typeface="Calibri" panose="020F0502020204030204" pitchFamily="34" charset="0"/>
                <a:ea typeface="Times New Roman" panose="02020603050405020304" pitchFamily="18" charset="0"/>
              </a:rPr>
            </a:br>
            <a:endParaRPr lang="en-US" altLang="en-US" sz="3800" dirty="0">
              <a:solidFill>
                <a:srgbClr val="092B49"/>
              </a:solidFill>
              <a:cs typeface="Arial" panose="020B0604020202020204" pitchFamily="34" charset="0"/>
            </a:endParaRPr>
          </a:p>
          <a:p>
            <a:pPr>
              <a:buBlip>
                <a:blip r:embed="rId3"/>
              </a:buBlip>
            </a:pPr>
            <a:r>
              <a:rPr lang="en-US" sz="3800" b="1" dirty="0">
                <a:solidFill>
                  <a:srgbClr val="092B49"/>
                </a:solidFill>
                <a:ea typeface="Times New Roman" panose="02020603050405020304" pitchFamily="18" charset="0"/>
              </a:rPr>
              <a:t> The Importance of Proactive Referrals From Providers</a:t>
            </a:r>
            <a:endParaRPr lang="en-US" altLang="en-US" sz="3800" b="1" dirty="0">
              <a:solidFill>
                <a:srgbClr val="092B49"/>
              </a:solidFill>
              <a:cs typeface="Arial" panose="020B0604020202020204" pitchFamily="34" charset="0"/>
            </a:endParaRPr>
          </a:p>
          <a:p>
            <a:pPr lvl="1"/>
            <a:r>
              <a:rPr lang="en-US" altLang="en-US" sz="3800" dirty="0">
                <a:solidFill>
                  <a:srgbClr val="092B49"/>
                </a:solidFill>
                <a:cs typeface="Arial" panose="020B0604020202020204" pitchFamily="34" charset="0"/>
              </a:rPr>
              <a:t>How to talk to patients about quitting smoking (AAR) </a:t>
            </a:r>
          </a:p>
          <a:p>
            <a:pPr lvl="1"/>
            <a:r>
              <a:rPr lang="en-US" altLang="en-US" sz="3800" dirty="0">
                <a:solidFill>
                  <a:srgbClr val="092B49"/>
                </a:solidFill>
                <a:cs typeface="Arial" panose="020B0604020202020204" pitchFamily="34" charset="0"/>
              </a:rPr>
              <a:t>Referring to KIC</a:t>
            </a:r>
          </a:p>
          <a:p>
            <a:pPr marL="457200" lvl="1" indent="0">
              <a:buNone/>
            </a:pPr>
            <a:endParaRPr lang="en-US" altLang="en-US" sz="3800" dirty="0">
              <a:solidFill>
                <a:srgbClr val="092B49"/>
              </a:solidFill>
              <a:cs typeface="Arial" panose="020B0604020202020204" pitchFamily="34" charset="0"/>
            </a:endParaRPr>
          </a:p>
          <a:p>
            <a:pPr>
              <a:buBlip>
                <a:blip r:embed="rId3"/>
              </a:buBlip>
            </a:pPr>
            <a:r>
              <a:rPr lang="en-US" altLang="en-US" sz="3800" b="1" dirty="0">
                <a:solidFill>
                  <a:srgbClr val="092B49"/>
                </a:solidFill>
                <a:cs typeface="Arial" panose="020B0604020202020204" pitchFamily="34" charset="0"/>
              </a:rPr>
              <a:t> KIC &amp; HLCI Referral Partnership</a:t>
            </a:r>
          </a:p>
          <a:p>
            <a:pPr lvl="1"/>
            <a:r>
              <a:rPr lang="en-US" altLang="en-US" sz="3800" dirty="0">
                <a:solidFill>
                  <a:srgbClr val="092B49"/>
                </a:solidFill>
                <a:cs typeface="Arial" panose="020B0604020202020204" pitchFamily="34" charset="0"/>
              </a:rPr>
              <a:t>The HLCI Referral Process (custom QR codes &amp; </a:t>
            </a:r>
            <a:r>
              <a:rPr lang="en-US" altLang="en-US" sz="3800" dirty="0" err="1">
                <a:solidFill>
                  <a:srgbClr val="092B49"/>
                </a:solidFill>
                <a:cs typeface="Arial" panose="020B0604020202020204" pitchFamily="34" charset="0"/>
              </a:rPr>
              <a:t>bitly</a:t>
            </a:r>
            <a:r>
              <a:rPr lang="en-US" altLang="en-US" sz="3800" dirty="0">
                <a:solidFill>
                  <a:srgbClr val="092B49"/>
                </a:solidFill>
                <a:cs typeface="Arial" panose="020B0604020202020204" pitchFamily="34" charset="0"/>
              </a:rPr>
              <a:t> links) </a:t>
            </a:r>
          </a:p>
          <a:p>
            <a:pPr lvl="1"/>
            <a:r>
              <a:rPr lang="en-US" altLang="en-US" sz="3800" dirty="0">
                <a:solidFill>
                  <a:srgbClr val="092B49"/>
                </a:solidFill>
                <a:cs typeface="Arial" panose="020B0604020202020204" pitchFamily="34" charset="0"/>
              </a:rPr>
              <a:t>Referrals and Marketing Efforts Monthly Reports</a:t>
            </a:r>
          </a:p>
          <a:p>
            <a:pPr lvl="1"/>
            <a:endParaRPr lang="en-US" altLang="en-US" sz="3800" dirty="0">
              <a:solidFill>
                <a:srgbClr val="092B49"/>
              </a:solidFill>
              <a:cs typeface="Arial" panose="020B0604020202020204" pitchFamily="34" charset="0"/>
            </a:endParaRPr>
          </a:p>
          <a:p>
            <a:pPr>
              <a:buBlip>
                <a:blip r:embed="rId3"/>
              </a:buBlip>
            </a:pPr>
            <a:r>
              <a:rPr lang="en-US" altLang="en-US" sz="3800" b="1" dirty="0">
                <a:solidFill>
                  <a:srgbClr val="092B49"/>
                </a:solidFill>
                <a:cs typeface="Arial" panose="020B0604020202020204" pitchFamily="34" charset="0"/>
              </a:rPr>
              <a:t> How Your Clinic Can Make a Difference</a:t>
            </a:r>
          </a:p>
          <a:p>
            <a:pPr lvl="1"/>
            <a:r>
              <a:rPr lang="en-US" altLang="en-US" sz="3800" dirty="0">
                <a:solidFill>
                  <a:srgbClr val="092B49"/>
                </a:solidFill>
                <a:cs typeface="Arial" panose="020B0604020202020204" pitchFamily="34" charset="0"/>
              </a:rPr>
              <a:t>Promotional Ideas for Distribution of QR Codes &amp; </a:t>
            </a:r>
            <a:r>
              <a:rPr lang="en-US" altLang="en-US" sz="3800" dirty="0" err="1">
                <a:solidFill>
                  <a:srgbClr val="092B49"/>
                </a:solidFill>
                <a:cs typeface="Arial" panose="020B0604020202020204" pitchFamily="34" charset="0"/>
              </a:rPr>
              <a:t>Bitly</a:t>
            </a:r>
            <a:r>
              <a:rPr lang="en-US" altLang="en-US" sz="3800" dirty="0">
                <a:solidFill>
                  <a:srgbClr val="092B49"/>
                </a:solidFill>
                <a:cs typeface="Arial" panose="020B0604020202020204" pitchFamily="34" charset="0"/>
              </a:rPr>
              <a:t> Links</a:t>
            </a:r>
          </a:p>
          <a:p>
            <a:pPr lvl="1"/>
            <a:r>
              <a:rPr lang="en-US" altLang="en-US" sz="3800" dirty="0">
                <a:solidFill>
                  <a:srgbClr val="092B49"/>
                </a:solidFill>
                <a:cs typeface="Arial" panose="020B0604020202020204" pitchFamily="34" charset="0"/>
              </a:rPr>
              <a:t>KIC Brand Awareness</a:t>
            </a:r>
          </a:p>
        </p:txBody>
      </p:sp>
    </p:spTree>
    <p:extLst>
      <p:ext uri="{BB962C8B-B14F-4D97-AF65-F5344CB8AC3E}">
        <p14:creationId xmlns:p14="http://schemas.microsoft.com/office/powerpoint/2010/main" val="1277738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92B49">
            <a:alpha val="83000"/>
          </a:srgbClr>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96CC5C4F-3B79-171B-64EE-08267162200C}"/>
              </a:ext>
            </a:extLst>
          </p:cNvPr>
          <p:cNvSpPr/>
          <p:nvPr/>
        </p:nvSpPr>
        <p:spPr>
          <a:xfrm>
            <a:off x="487432" y="823788"/>
            <a:ext cx="5037068" cy="52104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16714FF7-E33B-5A91-93AC-39634F9781F0}"/>
              </a:ext>
            </a:extLst>
          </p:cNvPr>
          <p:cNvSpPr>
            <a:spLocks noGrp="1"/>
          </p:cNvSpPr>
          <p:nvPr>
            <p:ph type="title"/>
          </p:nvPr>
        </p:nvSpPr>
        <p:spPr>
          <a:xfrm>
            <a:off x="5846693" y="2766218"/>
            <a:ext cx="10515600" cy="1325563"/>
          </a:xfrm>
        </p:spPr>
        <p:txBody>
          <a:bodyPr/>
          <a:lstStyle/>
          <a:p>
            <a:r>
              <a:rPr lang="en-US" dirty="0">
                <a:solidFill>
                  <a:srgbClr val="FF9E1B"/>
                </a:solidFill>
                <a:latin typeface="a Big Deal" panose="02000503000000000000" pitchFamily="2" charset="0"/>
              </a:rPr>
              <a:t>Questions?</a:t>
            </a:r>
          </a:p>
        </p:txBody>
      </p:sp>
      <p:pic>
        <p:nvPicPr>
          <p:cNvPr id="6" name="Picture 5" descr="Background pattern&#10;&#10;Description automatically generated with low confidence">
            <a:extLst>
              <a:ext uri="{FF2B5EF4-FFF2-40B4-BE49-F238E27FC236}">
                <a16:creationId xmlns:a16="http://schemas.microsoft.com/office/drawing/2014/main" id="{A432EF15-8280-025F-E4DF-B490F0D9E91F}"/>
              </a:ext>
            </a:extLst>
          </p:cNvPr>
          <p:cNvPicPr>
            <a:picLocks noChangeAspect="1"/>
          </p:cNvPicPr>
          <p:nvPr/>
        </p:nvPicPr>
        <p:blipFill rotWithShape="1">
          <a:blip r:embed="rId3">
            <a:extLst>
              <a:ext uri="{28A0092B-C50C-407E-A947-70E740481C1C}">
                <a14:useLocalDpi xmlns:a14="http://schemas.microsoft.com/office/drawing/2010/main" val="0"/>
              </a:ext>
            </a:extLst>
          </a:blip>
          <a:srcRect l="1574" r="2362"/>
          <a:stretch/>
        </p:blipFill>
        <p:spPr>
          <a:xfrm>
            <a:off x="685800" y="2816895"/>
            <a:ext cx="4648200" cy="1209674"/>
          </a:xfrm>
          <a:prstGeom prst="rect">
            <a:avLst/>
          </a:prstGeom>
        </p:spPr>
      </p:pic>
    </p:spTree>
    <p:extLst>
      <p:ext uri="{BB962C8B-B14F-4D97-AF65-F5344CB8AC3E}">
        <p14:creationId xmlns:p14="http://schemas.microsoft.com/office/powerpoint/2010/main" val="2091076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9000" b="-9000"/>
          </a:stretch>
        </a:blip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B0AD9C2E-FDFB-4D1C-8640-8D178B0A0359}"/>
              </a:ext>
            </a:extLst>
          </p:cNvPr>
          <p:cNvSpPr>
            <a:spLocks noGrp="1"/>
          </p:cNvSpPr>
          <p:nvPr>
            <p:ph idx="1"/>
          </p:nvPr>
        </p:nvSpPr>
        <p:spPr>
          <a:xfrm>
            <a:off x="859466" y="4221126"/>
            <a:ext cx="6976729" cy="1932024"/>
          </a:xfrm>
        </p:spPr>
        <p:txBody>
          <a:bodyPr>
            <a:normAutofit/>
          </a:bodyPr>
          <a:lstStyle/>
          <a:p>
            <a:pPr marL="0" indent="0">
              <a:buNone/>
            </a:pPr>
            <a:r>
              <a:rPr lang="en-US" dirty="0"/>
              <a:t>Questions? Please email </a:t>
            </a:r>
          </a:p>
          <a:p>
            <a:pPr marL="0" indent="0">
              <a:buNone/>
            </a:pPr>
            <a:r>
              <a:rPr lang="en-US" b="1" dirty="0">
                <a:solidFill>
                  <a:srgbClr val="FF9E1B"/>
                </a:solidFill>
                <a:hlinkClick r:id="rId4">
                  <a:extLst>
                    <a:ext uri="{A12FA001-AC4F-418D-AE19-62706E023703}">
                      <ahyp:hlinkClr xmlns:ahyp="http://schemas.microsoft.com/office/drawing/2018/hyperlinkcolor" val="tx"/>
                    </a:ext>
                  </a:extLst>
                </a:hlinkClick>
              </a:rPr>
              <a:t>acarbomihalic@health.ucsd.edu</a:t>
            </a:r>
            <a:r>
              <a:rPr lang="en-US" b="1" dirty="0">
                <a:solidFill>
                  <a:srgbClr val="FF9E1B"/>
                </a:solidFill>
              </a:rPr>
              <a:t> </a:t>
            </a:r>
          </a:p>
        </p:txBody>
      </p:sp>
      <p:sp>
        <p:nvSpPr>
          <p:cNvPr id="4" name="Content Placeholder 2">
            <a:extLst>
              <a:ext uri="{FF2B5EF4-FFF2-40B4-BE49-F238E27FC236}">
                <a16:creationId xmlns:a16="http://schemas.microsoft.com/office/drawing/2014/main" id="{6E111C2D-BEFD-61DD-13BF-2DEC574D29E6}"/>
              </a:ext>
            </a:extLst>
          </p:cNvPr>
          <p:cNvSpPr txBox="1">
            <a:spLocks/>
          </p:cNvSpPr>
          <p:nvPr/>
        </p:nvSpPr>
        <p:spPr>
          <a:xfrm>
            <a:off x="546130" y="535816"/>
            <a:ext cx="5438552" cy="15699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0" dirty="0">
                <a:solidFill>
                  <a:srgbClr val="092B49"/>
                </a:solidFill>
                <a:latin typeface="F37 Judge Bold Condensed" panose="00000806000000000000" pitchFamily="50" charset="0"/>
              </a:rPr>
              <a:t>Thank you!</a:t>
            </a:r>
            <a:endParaRPr lang="en-US" sz="12000" b="1" dirty="0">
              <a:solidFill>
                <a:srgbClr val="092B49"/>
              </a:solidFill>
              <a:latin typeface="F37 Judge Bold Condensed" panose="00000806000000000000" pitchFamily="50" charset="0"/>
            </a:endParaRPr>
          </a:p>
        </p:txBody>
      </p:sp>
    </p:spTree>
    <p:extLst>
      <p:ext uri="{BB962C8B-B14F-4D97-AF65-F5344CB8AC3E}">
        <p14:creationId xmlns:p14="http://schemas.microsoft.com/office/powerpoint/2010/main" val="14264197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imeline&#10;&#10;Description automatically generated">
            <a:extLst>
              <a:ext uri="{FF2B5EF4-FFF2-40B4-BE49-F238E27FC236}">
                <a16:creationId xmlns:a16="http://schemas.microsoft.com/office/drawing/2014/main" id="{AB06A085-A9D6-4220-9CB0-510DAE311E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4E6A88BA-DE3F-48C9-A46B-900213B43079}"/>
              </a:ext>
            </a:extLst>
          </p:cNvPr>
          <p:cNvSpPr txBox="1"/>
          <p:nvPr/>
        </p:nvSpPr>
        <p:spPr>
          <a:xfrm>
            <a:off x="3422207" y="2225187"/>
            <a:ext cx="5347586" cy="707886"/>
          </a:xfrm>
          <a:prstGeom prst="rect">
            <a:avLst/>
          </a:prstGeom>
          <a:noFill/>
        </p:spPr>
        <p:txBody>
          <a:bodyPr wrap="square" rtlCol="0">
            <a:spAutoFit/>
          </a:bodyPr>
          <a:lstStyle/>
          <a:p>
            <a:r>
              <a:rPr lang="en-US" sz="4000" dirty="0">
                <a:solidFill>
                  <a:srgbClr val="1C86AB"/>
                </a:solidFill>
                <a:latin typeface="Arial" panose="020B0604020202020204" pitchFamily="34" charset="0"/>
                <a:cs typeface="Arial" panose="020B0604020202020204" pitchFamily="34" charset="0"/>
              </a:rPr>
              <a:t>ATCP Clinic Examples</a:t>
            </a:r>
            <a:endParaRPr lang="en-US" sz="1600" dirty="0">
              <a:solidFill>
                <a:srgbClr val="1C86A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2496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DA56BA-00B6-4222-8702-5ED2FFB8A121}"/>
              </a:ext>
            </a:extLst>
          </p:cNvPr>
          <p:cNvSpPr>
            <a:spLocks noGrp="1"/>
          </p:cNvSpPr>
          <p:nvPr>
            <p:ph type="title" idx="4294967295"/>
          </p:nvPr>
        </p:nvSpPr>
        <p:spPr>
          <a:xfrm>
            <a:off x="1935678" y="165834"/>
            <a:ext cx="9419710" cy="1325563"/>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Calibri" panose="020F0502020204030204"/>
                <a:ea typeface="+mn-ea"/>
                <a:cs typeface="+mn-cs"/>
              </a:rPr>
              <a:t>Promising Approach – Tabling </a:t>
            </a:r>
            <a:endPar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F2F59756-7B48-4762-4B7D-EE659C47C274}"/>
              </a:ext>
            </a:extLst>
          </p:cNvPr>
          <p:cNvPicPr>
            <a:picLocks noChangeAspect="1"/>
          </p:cNvPicPr>
          <p:nvPr/>
        </p:nvPicPr>
        <p:blipFill rotWithShape="1">
          <a:blip r:embed="rId3"/>
          <a:srcRect l="20776" t="13180" r="23535" b="10038"/>
          <a:stretch/>
        </p:blipFill>
        <p:spPr>
          <a:xfrm>
            <a:off x="5788670" y="1891719"/>
            <a:ext cx="5911348" cy="4584496"/>
          </a:xfrm>
          <a:prstGeom prst="rect">
            <a:avLst/>
          </a:prstGeom>
        </p:spPr>
      </p:pic>
      <p:sp>
        <p:nvSpPr>
          <p:cNvPr id="2" name="TextBox 1">
            <a:extLst>
              <a:ext uri="{FF2B5EF4-FFF2-40B4-BE49-F238E27FC236}">
                <a16:creationId xmlns:a16="http://schemas.microsoft.com/office/drawing/2014/main" id="{AD8E1745-8C57-5ACD-DB0A-E9EB3492D96B}"/>
              </a:ext>
            </a:extLst>
          </p:cNvPr>
          <p:cNvSpPr txBox="1"/>
          <p:nvPr/>
        </p:nvSpPr>
        <p:spPr>
          <a:xfrm>
            <a:off x="593889" y="2050328"/>
            <a:ext cx="494907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San Ysidro Health, El Cajon Clinic: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Set up a table in their clinic’s lobby area once per week.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iPads were used by clinic staff to sign up those who were interested.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Clinic staff were right there to answer any questions about the form.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Arabic-speaking patients were referred to an in-language text program.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4932207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DA56BA-00B6-4222-8702-5ED2FFB8A121}"/>
              </a:ext>
            </a:extLst>
          </p:cNvPr>
          <p:cNvSpPr>
            <a:spLocks noGrp="1"/>
          </p:cNvSpPr>
          <p:nvPr>
            <p:ph type="title" idx="4294967295"/>
          </p:nvPr>
        </p:nvSpPr>
        <p:spPr>
          <a:xfrm>
            <a:off x="1935678" y="165834"/>
            <a:ext cx="9419710" cy="1325563"/>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Calibri" panose="020F0502020204030204"/>
                <a:ea typeface="+mn-ea"/>
                <a:cs typeface="+mn-cs"/>
              </a:rPr>
              <a:t>Promising Approach – Gift Cards* </a:t>
            </a:r>
            <a:endPar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7E137025-608D-4D85-215F-D4BBAB6F1145}"/>
              </a:ext>
            </a:extLst>
          </p:cNvPr>
          <p:cNvSpPr txBox="1"/>
          <p:nvPr/>
        </p:nvSpPr>
        <p:spPr>
          <a:xfrm>
            <a:off x="929758" y="2130338"/>
            <a:ext cx="4949072"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San Francisco Community Health Center: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Incorporated tobacco cessation into a street-outreach needs assessment screening.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Community Living Room offers one or two interactive tobacco education sessions per month.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Patient who have their own phone and sign up for KIC get a $10 gift card.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*Gift cards used in all ATCP clinics are purchased with funds outside of the ATCP grant. </a:t>
            </a:r>
          </a:p>
        </p:txBody>
      </p:sp>
      <p:sp>
        <p:nvSpPr>
          <p:cNvPr id="5" name="Freeform 7">
            <a:extLst>
              <a:ext uri="{FF2B5EF4-FFF2-40B4-BE49-F238E27FC236}">
                <a16:creationId xmlns:a16="http://schemas.microsoft.com/office/drawing/2014/main" id="{E21199ED-C4C9-F26C-4A9D-AB62DDE23278}"/>
              </a:ext>
            </a:extLst>
          </p:cNvPr>
          <p:cNvSpPr/>
          <p:nvPr/>
        </p:nvSpPr>
        <p:spPr>
          <a:xfrm>
            <a:off x="6690360" y="1173493"/>
            <a:ext cx="4476750" cy="5427233"/>
          </a:xfrm>
          <a:custGeom>
            <a:avLst/>
            <a:gdLst/>
            <a:ahLst/>
            <a:cxnLst/>
            <a:rect l="l" t="t" r="r" b="b"/>
            <a:pathLst>
              <a:path w="5015224" h="6492199">
                <a:moveTo>
                  <a:pt x="0" y="0"/>
                </a:moveTo>
                <a:lnTo>
                  <a:pt x="5015224" y="0"/>
                </a:lnTo>
                <a:lnTo>
                  <a:pt x="5015224" y="6492198"/>
                </a:lnTo>
                <a:lnTo>
                  <a:pt x="0" y="6492198"/>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5641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DA56BA-00B6-4222-8702-5ED2FFB8A121}"/>
              </a:ext>
            </a:extLst>
          </p:cNvPr>
          <p:cNvSpPr>
            <a:spLocks noGrp="1"/>
          </p:cNvSpPr>
          <p:nvPr>
            <p:ph type="title" idx="4294967295"/>
          </p:nvPr>
        </p:nvSpPr>
        <p:spPr>
          <a:xfrm>
            <a:off x="1935678" y="165834"/>
            <a:ext cx="9419710" cy="1325563"/>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Calibri" panose="020F0502020204030204"/>
                <a:ea typeface="+mn-ea"/>
                <a:cs typeface="+mn-cs"/>
              </a:rPr>
              <a:t>Promising Approach – Gift Cards</a:t>
            </a:r>
            <a:r>
              <a:rPr lang="en-US" sz="3600" dirty="0">
                <a:solidFill>
                  <a:prstClr val="white"/>
                </a:solidFill>
                <a:latin typeface="Calibri" panose="020F0502020204030204"/>
                <a:ea typeface="+mn-ea"/>
                <a:cs typeface="+mn-cs"/>
              </a:rPr>
              <a:t>*</a:t>
            </a:r>
            <a:r>
              <a:rPr lang="en-US" sz="4000" dirty="0">
                <a:solidFill>
                  <a:prstClr val="white"/>
                </a:solidFill>
                <a:latin typeface="Calibri" panose="020F0502020204030204"/>
                <a:ea typeface="+mn-ea"/>
                <a:cs typeface="+mn-cs"/>
              </a:rPr>
              <a:t> </a:t>
            </a:r>
            <a:endPar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AD8E1745-8C57-5ACD-DB0A-E9EB3492D96B}"/>
              </a:ext>
            </a:extLst>
          </p:cNvPr>
          <p:cNvSpPr txBox="1"/>
          <p:nvPr/>
        </p:nvSpPr>
        <p:spPr>
          <a:xfrm>
            <a:off x="593889" y="2050328"/>
            <a:ext cx="3852381" cy="48013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Herald Christian Health Center: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Offers patients a gift card for referral to KIC/Asian Smokers Quitline.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Supplies a Chinese language guide for signing up through the QR code.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Patients who complete a counseling session in the available Asian languages get an additional $20 gift card from Asian Smokers Quitline.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9" name="Picture 8">
            <a:extLst>
              <a:ext uri="{FF2B5EF4-FFF2-40B4-BE49-F238E27FC236}">
                <a16:creationId xmlns:a16="http://schemas.microsoft.com/office/drawing/2014/main" id="{ADAA71D7-EB08-387E-3EF5-CB2FF6358361}"/>
              </a:ext>
            </a:extLst>
          </p:cNvPr>
          <p:cNvPicPr>
            <a:picLocks noChangeAspect="1"/>
          </p:cNvPicPr>
          <p:nvPr/>
        </p:nvPicPr>
        <p:blipFill>
          <a:blip r:embed="rId3"/>
          <a:stretch>
            <a:fillRect/>
          </a:stretch>
        </p:blipFill>
        <p:spPr>
          <a:xfrm>
            <a:off x="4446270" y="1238994"/>
            <a:ext cx="4069080" cy="5453172"/>
          </a:xfrm>
          <a:prstGeom prst="rect">
            <a:avLst/>
          </a:prstGeom>
        </p:spPr>
      </p:pic>
      <p:pic>
        <p:nvPicPr>
          <p:cNvPr id="10" name="Picture 2"/>
          <p:cNvPicPr>
            <a:picLocks noChangeAspect="1"/>
          </p:cNvPicPr>
          <p:nvPr/>
        </p:nvPicPr>
        <p:blipFill>
          <a:blip r:embed="rId4"/>
          <a:srcRect/>
          <a:stretch>
            <a:fillRect/>
          </a:stretch>
        </p:blipFill>
        <p:spPr>
          <a:xfrm>
            <a:off x="8515350" y="1814304"/>
            <a:ext cx="3416216" cy="4554954"/>
          </a:xfrm>
          <a:prstGeom prst="rect">
            <a:avLst/>
          </a:prstGeom>
        </p:spPr>
      </p:pic>
      <p:sp>
        <p:nvSpPr>
          <p:cNvPr id="11" name="TextBox 10">
            <a:extLst>
              <a:ext uri="{FF2B5EF4-FFF2-40B4-BE49-F238E27FC236}">
                <a16:creationId xmlns:a16="http://schemas.microsoft.com/office/drawing/2014/main" id="{3D0C73D2-4F0E-1D74-0508-6ADC3A9D0BF1}"/>
              </a:ext>
            </a:extLst>
          </p:cNvPr>
          <p:cNvSpPr txBox="1"/>
          <p:nvPr/>
        </p:nvSpPr>
        <p:spPr>
          <a:xfrm>
            <a:off x="8515350" y="6069047"/>
            <a:ext cx="301752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*Purchased with funds outside of the ATCP grant.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1997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DA56BA-00B6-4222-8702-5ED2FFB8A121}"/>
              </a:ext>
            </a:extLst>
          </p:cNvPr>
          <p:cNvSpPr>
            <a:spLocks noGrp="1"/>
          </p:cNvSpPr>
          <p:nvPr>
            <p:ph type="title" idx="4294967295"/>
          </p:nvPr>
        </p:nvSpPr>
        <p:spPr>
          <a:xfrm>
            <a:off x="1935678" y="165834"/>
            <a:ext cx="9419710" cy="1325563"/>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Calibri" panose="020F0502020204030204"/>
                <a:ea typeface="+mn-ea"/>
                <a:cs typeface="+mn-cs"/>
              </a:rPr>
              <a:t>Promising Approach – Quit Kit/EHR Tracking</a:t>
            </a:r>
            <a:endPar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7E137025-608D-4D85-215F-D4BBAB6F1145}"/>
              </a:ext>
            </a:extLst>
          </p:cNvPr>
          <p:cNvSpPr txBox="1"/>
          <p:nvPr/>
        </p:nvSpPr>
        <p:spPr>
          <a:xfrm>
            <a:off x="929758" y="2130338"/>
            <a:ext cx="345936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Stanislaus Health Services Agency: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Quit kits with clinic’s QR code are given by MA to anyone who screens positive for tobacco use.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Quit kit distribution log is sent weekly to Quality Department for follow-up with patient.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Quality nurse uses log to enter patient treatment plan into EHR. </a:t>
            </a:r>
          </a:p>
        </p:txBody>
      </p:sp>
      <p:pic>
        <p:nvPicPr>
          <p:cNvPr id="2" name="Picture 1" descr="A sign on a plastic bag">
            <a:extLst>
              <a:ext uri="{FF2B5EF4-FFF2-40B4-BE49-F238E27FC236}">
                <a16:creationId xmlns:a16="http://schemas.microsoft.com/office/drawing/2014/main" id="{6D313D28-568F-BE4A-5A5A-252A970147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5534" y="3005677"/>
            <a:ext cx="4544891" cy="2556501"/>
          </a:xfrm>
          <a:prstGeom prst="rect">
            <a:avLst/>
          </a:prstGeom>
        </p:spPr>
      </p:pic>
      <p:pic>
        <p:nvPicPr>
          <p:cNvPr id="6" name="Picture 5">
            <a:extLst>
              <a:ext uri="{FF2B5EF4-FFF2-40B4-BE49-F238E27FC236}">
                <a16:creationId xmlns:a16="http://schemas.microsoft.com/office/drawing/2014/main" id="{FE0CA885-902D-F5FC-04D6-4BD8BE508B58}"/>
              </a:ext>
            </a:extLst>
          </p:cNvPr>
          <p:cNvPicPr>
            <a:picLocks noChangeAspect="1"/>
          </p:cNvPicPr>
          <p:nvPr/>
        </p:nvPicPr>
        <p:blipFill rotWithShape="1">
          <a:blip r:embed="rId4"/>
          <a:srcRect l="13497" r="19306" b="468"/>
          <a:stretch/>
        </p:blipFill>
        <p:spPr>
          <a:xfrm>
            <a:off x="9006840" y="1896449"/>
            <a:ext cx="2865121" cy="4774958"/>
          </a:xfrm>
          <a:prstGeom prst="rect">
            <a:avLst/>
          </a:prstGeom>
        </p:spPr>
      </p:pic>
    </p:spTree>
    <p:extLst>
      <p:ext uri="{BB962C8B-B14F-4D97-AF65-F5344CB8AC3E}">
        <p14:creationId xmlns:p14="http://schemas.microsoft.com/office/powerpoint/2010/main" val="21761665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95245A-0E33-4264-831D-785D4EBE3EC8}"/>
              </a:ext>
            </a:extLst>
          </p:cNvPr>
          <p:cNvSpPr>
            <a:spLocks noGrp="1"/>
          </p:cNvSpPr>
          <p:nvPr>
            <p:ph type="title" idx="4294967295"/>
          </p:nvPr>
        </p:nvSpPr>
        <p:spPr>
          <a:xfrm>
            <a:off x="1935678" y="165834"/>
            <a:ext cx="9419710" cy="1325563"/>
          </a:xfrm>
        </p:spPr>
        <p:txBody>
          <a:bodyPr>
            <a:normAutofit/>
          </a:bodyPr>
          <a:lstStyle/>
          <a:p>
            <a:pPr>
              <a:lnSpc>
                <a:spcPct val="100000"/>
              </a:lnSpc>
            </a:pPr>
            <a:r>
              <a:rPr lang="en-US" sz="3600" dirty="0">
                <a:solidFill>
                  <a:schemeClr val="bg1"/>
                </a:solidFill>
                <a:latin typeface="Arial" panose="020B0604020202020204" pitchFamily="34" charset="0"/>
                <a:cs typeface="Arial" panose="020B0604020202020204" pitchFamily="34" charset="0"/>
              </a:rPr>
              <a:t>Essential</a:t>
            </a:r>
            <a:r>
              <a:rPr lang="en-US" sz="4000" dirty="0">
                <a:solidFill>
                  <a:schemeClr val="bg1"/>
                </a:solidFill>
                <a:latin typeface="Arial" panose="020B0604020202020204" pitchFamily="34" charset="0"/>
                <a:cs typeface="Arial" panose="020B0604020202020204" pitchFamily="34" charset="0"/>
              </a:rPr>
              <a:t> Tools for Success</a:t>
            </a:r>
          </a:p>
        </p:txBody>
      </p:sp>
      <p:sp>
        <p:nvSpPr>
          <p:cNvPr id="8" name="Content Placeholder 3">
            <a:extLst>
              <a:ext uri="{FF2B5EF4-FFF2-40B4-BE49-F238E27FC236}">
                <a16:creationId xmlns:a16="http://schemas.microsoft.com/office/drawing/2014/main" id="{EF72616F-E1E2-47D3-9479-CFA5870E923D}"/>
              </a:ext>
            </a:extLst>
          </p:cNvPr>
          <p:cNvSpPr>
            <a:spLocks noGrp="1"/>
          </p:cNvSpPr>
          <p:nvPr>
            <p:ph sz="half" idx="4294967295"/>
          </p:nvPr>
        </p:nvSpPr>
        <p:spPr>
          <a:xfrm>
            <a:off x="687677" y="1730201"/>
            <a:ext cx="5680465" cy="4961965"/>
          </a:xfrm>
        </p:spPr>
        <p:txBody>
          <a:bodyPr>
            <a:noAutofit/>
          </a:bodyPr>
          <a:lstStyle/>
          <a:p>
            <a:pPr marL="0" indent="0">
              <a:lnSpc>
                <a:spcPct val="120000"/>
              </a:lnSpc>
              <a:spcBef>
                <a:spcPts val="0"/>
              </a:spcBef>
              <a:buNone/>
            </a:pPr>
            <a:endParaRPr lang="en-US" sz="2400" dirty="0">
              <a:solidFill>
                <a:srgbClr val="1C86AB"/>
              </a:solidFill>
              <a:latin typeface="Arial" panose="020B0604020202020204" pitchFamily="34" charset="0"/>
              <a:cs typeface="Arial" panose="020B0604020202020204" pitchFamily="34" charset="0"/>
            </a:endParaRPr>
          </a:p>
          <a:p>
            <a:pPr>
              <a:lnSpc>
                <a:spcPct val="150000"/>
              </a:lnSpc>
              <a:spcBef>
                <a:spcPts val="0"/>
              </a:spcBef>
              <a:buClr>
                <a:srgbClr val="0070C0"/>
              </a:buClr>
            </a:pPr>
            <a:r>
              <a:rPr lang="en-US" sz="2400" dirty="0">
                <a:latin typeface="Arial" panose="020B0604020202020204" pitchFamily="34" charset="0"/>
                <a:cs typeface="Arial" panose="020B0604020202020204" pitchFamily="34" charset="0"/>
              </a:rPr>
              <a:t>KIC charts; estimated monthly patients who use tobacco (TUP)</a:t>
            </a:r>
          </a:p>
          <a:p>
            <a:pPr>
              <a:lnSpc>
                <a:spcPct val="150000"/>
              </a:lnSpc>
              <a:spcBef>
                <a:spcPts val="0"/>
              </a:spcBef>
              <a:buClr>
                <a:srgbClr val="0070C0"/>
              </a:buClr>
            </a:pPr>
            <a:r>
              <a:rPr lang="en-US" sz="2400" dirty="0">
                <a:latin typeface="Arial" panose="020B0604020202020204" pitchFamily="34" charset="0"/>
                <a:cs typeface="Arial" panose="020B0604020202020204" pitchFamily="34" charset="0"/>
              </a:rPr>
              <a:t>Monthly QI monitoring tool</a:t>
            </a:r>
            <a:endParaRPr lang="en-US" sz="2400" dirty="0">
              <a:solidFill>
                <a:schemeClr val="accent2"/>
              </a:solidFill>
              <a:latin typeface="Arial" panose="020B0604020202020204" pitchFamily="34" charset="0"/>
              <a:cs typeface="Arial" panose="020B0604020202020204" pitchFamily="34" charset="0"/>
            </a:endParaRPr>
          </a:p>
          <a:p>
            <a:pPr>
              <a:lnSpc>
                <a:spcPct val="150000"/>
              </a:lnSpc>
              <a:spcBef>
                <a:spcPts val="0"/>
              </a:spcBef>
              <a:buClr>
                <a:srgbClr val="0070C0"/>
              </a:buClr>
            </a:pPr>
            <a:r>
              <a:rPr lang="en-US" sz="2400" dirty="0">
                <a:latin typeface="Arial" panose="020B0604020202020204" pitchFamily="34" charset="0"/>
                <a:cs typeface="Arial" panose="020B0604020202020204" pitchFamily="34" charset="0"/>
              </a:rPr>
              <a:t>Weekly check-ins</a:t>
            </a:r>
          </a:p>
          <a:p>
            <a:pPr>
              <a:lnSpc>
                <a:spcPct val="150000"/>
              </a:lnSpc>
              <a:spcBef>
                <a:spcPts val="0"/>
              </a:spcBef>
              <a:buClr>
                <a:srgbClr val="0070C0"/>
              </a:buClr>
            </a:pPr>
            <a:r>
              <a:rPr lang="en-US" sz="2400" dirty="0">
                <a:latin typeface="Arial" panose="020B0604020202020204" pitchFamily="34" charset="0"/>
                <a:cs typeface="Arial" panose="020B0604020202020204" pitchFamily="34" charset="0"/>
              </a:rPr>
              <a:t>Systematic follow-up</a:t>
            </a:r>
          </a:p>
          <a:p>
            <a:pPr>
              <a:lnSpc>
                <a:spcPct val="150000"/>
              </a:lnSpc>
              <a:spcBef>
                <a:spcPts val="0"/>
              </a:spcBef>
              <a:buClr>
                <a:srgbClr val="0070C0"/>
              </a:buClr>
            </a:pPr>
            <a:r>
              <a:rPr lang="en-US" sz="2400" dirty="0">
                <a:latin typeface="Arial" panose="020B0604020202020204" pitchFamily="34" charset="0"/>
                <a:cs typeface="Arial" panose="020B0604020202020204" pitchFamily="34" charset="0"/>
              </a:rPr>
              <a:t>Clinic champions</a:t>
            </a:r>
          </a:p>
          <a:p>
            <a:pPr>
              <a:lnSpc>
                <a:spcPct val="150000"/>
              </a:lnSpc>
              <a:spcBef>
                <a:spcPts val="0"/>
              </a:spcBef>
              <a:buClr>
                <a:srgbClr val="0070C0"/>
              </a:buClr>
            </a:pPr>
            <a:endParaRPr lang="en-US" sz="2400" dirty="0">
              <a:latin typeface="Arial" panose="020B0604020202020204" pitchFamily="34" charset="0"/>
              <a:cs typeface="Arial" panose="020B0604020202020204" pitchFamily="34" charset="0"/>
            </a:endParaRPr>
          </a:p>
          <a:p>
            <a:pPr marL="0" indent="0">
              <a:lnSpc>
                <a:spcPct val="150000"/>
              </a:lnSpc>
              <a:spcBef>
                <a:spcPts val="0"/>
              </a:spcBef>
              <a:buClr>
                <a:srgbClr val="0070C0"/>
              </a:buClr>
              <a:buNone/>
            </a:pPr>
            <a:endParaRPr lang="en-US" sz="2400" dirty="0">
              <a:latin typeface="Arial" panose="020B0604020202020204" pitchFamily="34" charset="0"/>
              <a:cs typeface="Arial" panose="020B0604020202020204" pitchFamily="34" charset="0"/>
            </a:endParaRPr>
          </a:p>
          <a:p>
            <a:pPr marL="0" indent="0">
              <a:lnSpc>
                <a:spcPct val="120000"/>
              </a:lnSpc>
              <a:spcBef>
                <a:spcPts val="0"/>
              </a:spcBef>
              <a:buNone/>
            </a:pPr>
            <a:endParaRPr lang="en-US" sz="2400" dirty="0">
              <a:solidFill>
                <a:srgbClr val="1C86AB"/>
              </a:solidFill>
              <a:latin typeface="Arial" panose="020B0604020202020204" pitchFamily="34" charset="0"/>
              <a:cs typeface="Arial" panose="020B0604020202020204" pitchFamily="34" charset="0"/>
            </a:endParaRPr>
          </a:p>
          <a:p>
            <a:pPr lvl="1">
              <a:lnSpc>
                <a:spcPct val="120000"/>
              </a:lnSpc>
              <a:spcBef>
                <a:spcPts val="0"/>
              </a:spcBef>
            </a:pPr>
            <a:endParaRPr lang="en-US" dirty="0">
              <a:solidFill>
                <a:srgbClr val="1C86AB"/>
              </a:solidFill>
              <a:latin typeface="Arial" panose="020B0604020202020204" pitchFamily="34" charset="0"/>
              <a:cs typeface="Arial" panose="020B0604020202020204" pitchFamily="34" charset="0"/>
            </a:endParaRPr>
          </a:p>
          <a:p>
            <a:pPr>
              <a:lnSpc>
                <a:spcPct val="120000"/>
              </a:lnSpc>
              <a:spcBef>
                <a:spcPts val="0"/>
              </a:spcBef>
            </a:pPr>
            <a:endParaRPr lang="en-US" sz="2400" dirty="0">
              <a:solidFill>
                <a:srgbClr val="1C86AB"/>
              </a:solidFill>
              <a:latin typeface="Arial" panose="020B0604020202020204" pitchFamily="34" charset="0"/>
              <a:cs typeface="Arial" panose="020B0604020202020204" pitchFamily="34" charset="0"/>
            </a:endParaRPr>
          </a:p>
          <a:p>
            <a:pPr>
              <a:lnSpc>
                <a:spcPct val="120000"/>
              </a:lnSpc>
              <a:spcBef>
                <a:spcPts val="0"/>
              </a:spcBef>
            </a:pPr>
            <a:endParaRPr lang="en-US" sz="2400" dirty="0">
              <a:solidFill>
                <a:srgbClr val="1C86AB"/>
              </a:solidFill>
              <a:latin typeface="Arial" panose="020B0604020202020204" pitchFamily="34" charset="0"/>
              <a:cs typeface="Arial" panose="020B0604020202020204" pitchFamily="34" charset="0"/>
            </a:endParaRPr>
          </a:p>
        </p:txBody>
      </p:sp>
      <p:pic>
        <p:nvPicPr>
          <p:cNvPr id="3" name="Picture 2" descr="Assorted work tools">
            <a:extLst>
              <a:ext uri="{FF2B5EF4-FFF2-40B4-BE49-F238E27FC236}">
                <a16:creationId xmlns:a16="http://schemas.microsoft.com/office/drawing/2014/main" id="{B861A804-793F-44EE-54C2-EB759C70E0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645"/>
          <a:stretch/>
        </p:blipFill>
        <p:spPr>
          <a:xfrm>
            <a:off x="7365623" y="1880680"/>
            <a:ext cx="3619696" cy="4811486"/>
          </a:xfrm>
          <a:prstGeom prst="rect">
            <a:avLst/>
          </a:prstGeom>
        </p:spPr>
      </p:pic>
    </p:spTree>
    <p:extLst>
      <p:ext uri="{BB962C8B-B14F-4D97-AF65-F5344CB8AC3E}">
        <p14:creationId xmlns:p14="http://schemas.microsoft.com/office/powerpoint/2010/main" val="38639313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95245A-0E33-4264-831D-785D4EBE3EC8}"/>
              </a:ext>
            </a:extLst>
          </p:cNvPr>
          <p:cNvSpPr>
            <a:spLocks noGrp="1"/>
          </p:cNvSpPr>
          <p:nvPr>
            <p:ph type="title" idx="4294967295"/>
          </p:nvPr>
        </p:nvSpPr>
        <p:spPr>
          <a:xfrm>
            <a:off x="1935678" y="165834"/>
            <a:ext cx="9419710" cy="1325563"/>
          </a:xfrm>
        </p:spPr>
        <p:txBody>
          <a:bodyPr>
            <a:normAutofit/>
          </a:bodyPr>
          <a:lstStyle/>
          <a:p>
            <a:pPr>
              <a:lnSpc>
                <a:spcPct val="100000"/>
              </a:lnSpc>
            </a:pPr>
            <a:r>
              <a:rPr lang="en-US" sz="3600" dirty="0">
                <a:solidFill>
                  <a:schemeClr val="bg1"/>
                </a:solidFill>
                <a:latin typeface="Arial" panose="020B0604020202020204" pitchFamily="34" charset="0"/>
                <a:cs typeface="Arial" panose="020B0604020202020204" pitchFamily="34" charset="0"/>
              </a:rPr>
              <a:t>Stay Positive</a:t>
            </a:r>
          </a:p>
        </p:txBody>
      </p:sp>
      <p:sp>
        <p:nvSpPr>
          <p:cNvPr id="8" name="Content Placeholder 3">
            <a:extLst>
              <a:ext uri="{FF2B5EF4-FFF2-40B4-BE49-F238E27FC236}">
                <a16:creationId xmlns:a16="http://schemas.microsoft.com/office/drawing/2014/main" id="{EF72616F-E1E2-47D3-9479-CFA5870E923D}"/>
              </a:ext>
            </a:extLst>
          </p:cNvPr>
          <p:cNvSpPr>
            <a:spLocks noGrp="1"/>
          </p:cNvSpPr>
          <p:nvPr>
            <p:ph sz="half" idx="4294967295"/>
          </p:nvPr>
        </p:nvSpPr>
        <p:spPr>
          <a:xfrm>
            <a:off x="738170" y="2140797"/>
            <a:ext cx="4627206" cy="4527926"/>
          </a:xfrm>
        </p:spPr>
        <p:txBody>
          <a:bodyPr>
            <a:noAutofit/>
          </a:bodyPr>
          <a:lstStyle/>
          <a:p>
            <a:pPr>
              <a:lnSpc>
                <a:spcPts val="3500"/>
              </a:lnSpc>
              <a:spcBef>
                <a:spcPts val="0"/>
              </a:spcBef>
              <a:spcAft>
                <a:spcPts val="1200"/>
              </a:spcAft>
              <a:buClr>
                <a:srgbClr val="0070C0"/>
              </a:buClr>
            </a:pPr>
            <a:r>
              <a:rPr lang="en-US" dirty="0">
                <a:latin typeface="Arial" panose="020B0604020202020204" pitchFamily="34" charset="0"/>
                <a:cs typeface="Arial" panose="020B0604020202020204" pitchFamily="34" charset="0"/>
              </a:rPr>
              <a:t>Remember that most patients want to quit</a:t>
            </a:r>
          </a:p>
          <a:p>
            <a:pPr>
              <a:lnSpc>
                <a:spcPts val="3500"/>
              </a:lnSpc>
              <a:spcBef>
                <a:spcPts val="0"/>
              </a:spcBef>
              <a:spcAft>
                <a:spcPts val="1200"/>
              </a:spcAft>
              <a:buClr>
                <a:srgbClr val="0070C0"/>
              </a:buClr>
            </a:pPr>
            <a:r>
              <a:rPr lang="en-US" dirty="0">
                <a:latin typeface="Arial" panose="020B0604020202020204" pitchFamily="34" charset="0"/>
                <a:cs typeface="Arial" panose="020B0604020202020204" pitchFamily="34" charset="0"/>
              </a:rPr>
              <a:t>Utilize data from patient survey and focus group report</a:t>
            </a:r>
          </a:p>
          <a:p>
            <a:pPr>
              <a:lnSpc>
                <a:spcPts val="3500"/>
              </a:lnSpc>
              <a:spcBef>
                <a:spcPts val="0"/>
              </a:spcBef>
              <a:spcAft>
                <a:spcPts val="1200"/>
              </a:spcAft>
              <a:buClr>
                <a:srgbClr val="0070C0"/>
              </a:buClr>
            </a:pPr>
            <a:r>
              <a:rPr lang="en-US" dirty="0">
                <a:latin typeface="Arial" panose="020B0604020202020204" pitchFamily="34" charset="0"/>
                <a:cs typeface="Arial" panose="020B0604020202020204" pitchFamily="34" charset="0"/>
              </a:rPr>
              <a:t>1:1 trainings; reminder systems</a:t>
            </a:r>
          </a:p>
          <a:p>
            <a:pPr>
              <a:lnSpc>
                <a:spcPts val="3500"/>
              </a:lnSpc>
              <a:spcBef>
                <a:spcPts val="0"/>
              </a:spcBef>
              <a:spcAft>
                <a:spcPts val="1200"/>
              </a:spcAft>
              <a:buClr>
                <a:srgbClr val="0070C0"/>
              </a:buClr>
            </a:pPr>
            <a:r>
              <a:rPr lang="en-US" dirty="0">
                <a:latin typeface="Arial" panose="020B0604020202020204" pitchFamily="34" charset="0"/>
                <a:cs typeface="Arial" panose="020B0604020202020204" pitchFamily="34" charset="0"/>
              </a:rPr>
              <a:t>Share success stories</a:t>
            </a:r>
            <a:endParaRPr lang="en-US" sz="2800" dirty="0">
              <a:solidFill>
                <a:srgbClr val="1C86AB"/>
              </a:solidFill>
              <a:latin typeface="Arial" panose="020B0604020202020204" pitchFamily="34" charset="0"/>
              <a:cs typeface="Arial" panose="020B0604020202020204" pitchFamily="34" charset="0"/>
            </a:endParaRPr>
          </a:p>
          <a:p>
            <a:pPr>
              <a:lnSpc>
                <a:spcPct val="120000"/>
              </a:lnSpc>
              <a:spcBef>
                <a:spcPts val="0"/>
              </a:spcBef>
            </a:pPr>
            <a:endParaRPr lang="en-US" dirty="0">
              <a:solidFill>
                <a:srgbClr val="1C86AB"/>
              </a:solidFill>
              <a:latin typeface="Arial" panose="020B0604020202020204" pitchFamily="34" charset="0"/>
              <a:cs typeface="Arial" panose="020B0604020202020204" pitchFamily="34" charset="0"/>
            </a:endParaRPr>
          </a:p>
          <a:p>
            <a:pPr>
              <a:lnSpc>
                <a:spcPct val="120000"/>
              </a:lnSpc>
              <a:spcBef>
                <a:spcPts val="0"/>
              </a:spcBef>
            </a:pPr>
            <a:endParaRPr lang="en-US" dirty="0">
              <a:solidFill>
                <a:srgbClr val="1C86AB"/>
              </a:solidFill>
              <a:latin typeface="Arial" panose="020B0604020202020204" pitchFamily="34" charset="0"/>
              <a:cs typeface="Arial" panose="020B0604020202020204" pitchFamily="34" charset="0"/>
            </a:endParaRPr>
          </a:p>
        </p:txBody>
      </p:sp>
      <p:pic>
        <p:nvPicPr>
          <p:cNvPr id="4" name="Picture 3" descr="Grandfather and grandchild doing chin-ups">
            <a:extLst>
              <a:ext uri="{FF2B5EF4-FFF2-40B4-BE49-F238E27FC236}">
                <a16:creationId xmlns:a16="http://schemas.microsoft.com/office/drawing/2014/main" id="{41B3FCCF-5045-7865-681A-B85A69561C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7142" y="2140797"/>
            <a:ext cx="5656688" cy="3771488"/>
          </a:xfrm>
          <a:prstGeom prst="rect">
            <a:avLst/>
          </a:prstGeom>
        </p:spPr>
      </p:pic>
    </p:spTree>
    <p:extLst>
      <p:ext uri="{BB962C8B-B14F-4D97-AF65-F5344CB8AC3E}">
        <p14:creationId xmlns:p14="http://schemas.microsoft.com/office/powerpoint/2010/main" val="1049586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04D2E-03CE-289C-68D1-CD657DE9423E}"/>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B95B867-AB85-9671-1054-4B3EB5E1DD71}"/>
              </a:ext>
            </a:extLst>
          </p:cNvPr>
          <p:cNvSpPr>
            <a:spLocks noGrp="1"/>
          </p:cNvSpPr>
          <p:nvPr>
            <p:ph type="title" idx="4294967295"/>
          </p:nvPr>
        </p:nvSpPr>
        <p:spPr>
          <a:xfrm>
            <a:off x="1935678" y="165834"/>
            <a:ext cx="9419710" cy="1325563"/>
          </a:xfrm>
        </p:spPr>
        <p:txBody>
          <a:bodyPr>
            <a:normAutofit/>
          </a:bodyPr>
          <a:lstStyle/>
          <a:p>
            <a:pPr>
              <a:lnSpc>
                <a:spcPct val="100000"/>
              </a:lnSpc>
            </a:pPr>
            <a:r>
              <a:rPr lang="en-US" sz="3600" dirty="0">
                <a:solidFill>
                  <a:schemeClr val="bg1"/>
                </a:solidFill>
                <a:latin typeface="Arial" panose="020B0604020202020204" pitchFamily="34" charset="0"/>
                <a:cs typeface="Arial" panose="020B0604020202020204" pitchFamily="34" charset="0"/>
              </a:rPr>
              <a:t>Establish Goals</a:t>
            </a:r>
          </a:p>
        </p:txBody>
      </p:sp>
      <p:sp>
        <p:nvSpPr>
          <p:cNvPr id="8" name="Content Placeholder 3">
            <a:extLst>
              <a:ext uri="{FF2B5EF4-FFF2-40B4-BE49-F238E27FC236}">
                <a16:creationId xmlns:a16="http://schemas.microsoft.com/office/drawing/2014/main" id="{D95AAF18-B619-A002-F6B2-C64448BF0DF6}"/>
              </a:ext>
            </a:extLst>
          </p:cNvPr>
          <p:cNvSpPr>
            <a:spLocks noGrp="1"/>
          </p:cNvSpPr>
          <p:nvPr>
            <p:ph sz="half" idx="4294967295"/>
          </p:nvPr>
        </p:nvSpPr>
        <p:spPr>
          <a:xfrm>
            <a:off x="590251" y="2018265"/>
            <a:ext cx="10765137" cy="4325014"/>
          </a:xfrm>
        </p:spPr>
        <p:txBody>
          <a:bodyPr>
            <a:noAutofit/>
          </a:bodyPr>
          <a:lstStyle/>
          <a:p>
            <a:pPr marL="0" indent="0">
              <a:lnSpc>
                <a:spcPct val="120000"/>
              </a:lnSpc>
              <a:spcBef>
                <a:spcPts val="0"/>
              </a:spcBef>
              <a:buClr>
                <a:srgbClr val="0070C0"/>
              </a:buClr>
              <a:buNone/>
            </a:pPr>
            <a:endParaRPr lang="en-US" sz="2000" dirty="0">
              <a:latin typeface="Arial" panose="020B0604020202020204" pitchFamily="34" charset="0"/>
              <a:cs typeface="Arial" panose="020B0604020202020204" pitchFamily="34" charset="0"/>
            </a:endParaRPr>
          </a:p>
          <a:p>
            <a:pPr lvl="1">
              <a:lnSpc>
                <a:spcPct val="120000"/>
              </a:lnSpc>
              <a:spcBef>
                <a:spcPts val="0"/>
              </a:spcBef>
              <a:buClr>
                <a:srgbClr val="0070C0"/>
              </a:buClr>
            </a:pPr>
            <a:endParaRPr lang="en-US" sz="1800" dirty="0">
              <a:latin typeface="Arial" panose="020B0604020202020204" pitchFamily="34" charset="0"/>
              <a:cs typeface="Arial" panose="020B0604020202020204" pitchFamily="34" charset="0"/>
            </a:endParaRPr>
          </a:p>
          <a:p>
            <a:pPr>
              <a:lnSpc>
                <a:spcPct val="120000"/>
              </a:lnSpc>
              <a:spcBef>
                <a:spcPts val="0"/>
              </a:spcBef>
              <a:buClr>
                <a:srgbClr val="0070C0"/>
              </a:buClr>
            </a:pPr>
            <a:endParaRPr lang="en-US" sz="2200" dirty="0">
              <a:latin typeface="Arial" panose="020B0604020202020204" pitchFamily="34" charset="0"/>
              <a:cs typeface="Arial" panose="020B0604020202020204" pitchFamily="34" charset="0"/>
            </a:endParaRPr>
          </a:p>
          <a:p>
            <a:pPr>
              <a:lnSpc>
                <a:spcPct val="120000"/>
              </a:lnSpc>
              <a:spcBef>
                <a:spcPts val="0"/>
              </a:spcBef>
              <a:buClr>
                <a:srgbClr val="0070C0"/>
              </a:buClr>
            </a:pPr>
            <a:endParaRPr lang="en-US" sz="22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D16DF371-B9FC-3FF8-48F4-B90AD78ADF74}"/>
              </a:ext>
            </a:extLst>
          </p:cNvPr>
          <p:cNvSpPr txBox="1"/>
          <p:nvPr/>
        </p:nvSpPr>
        <p:spPr>
          <a:xfrm>
            <a:off x="836612" y="2223569"/>
            <a:ext cx="4950413" cy="1071384"/>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1200"/>
              </a:spcAft>
              <a:buClrTx/>
              <a:buSzTx/>
              <a:buFontTx/>
              <a:buNone/>
              <a:tabLst/>
              <a:defRPr/>
            </a:pPr>
            <a:endParaRPr kumimoji="0" lang="en-US" sz="2600" b="0" i="0" u="none" strike="noStrike" kern="10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1200"/>
              </a:spcAft>
              <a:buClrTx/>
              <a:buSzTx/>
              <a:buFontTx/>
              <a:buNone/>
              <a:tabLst/>
              <a:defRPr/>
            </a:pPr>
            <a:endParaRPr kumimoji="0" lang="en-US" sz="2600" b="0" i="0" u="none" strike="noStrike" kern="10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pic>
        <p:nvPicPr>
          <p:cNvPr id="4" name="Picture 3" descr="Soccer ball kicked in net">
            <a:extLst>
              <a:ext uri="{FF2B5EF4-FFF2-40B4-BE49-F238E27FC236}">
                <a16:creationId xmlns:a16="http://schemas.microsoft.com/office/drawing/2014/main" id="{6A12E37D-B286-D373-6E26-102B773F18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6742" y="1761267"/>
            <a:ext cx="7258515" cy="4839010"/>
          </a:xfrm>
          <a:prstGeom prst="rect">
            <a:avLst/>
          </a:prstGeom>
        </p:spPr>
      </p:pic>
    </p:spTree>
    <p:extLst>
      <p:ext uri="{BB962C8B-B14F-4D97-AF65-F5344CB8AC3E}">
        <p14:creationId xmlns:p14="http://schemas.microsoft.com/office/powerpoint/2010/main" val="2410584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imeline&#10;&#10;Description automatically generated">
            <a:extLst>
              <a:ext uri="{FF2B5EF4-FFF2-40B4-BE49-F238E27FC236}">
                <a16:creationId xmlns:a16="http://schemas.microsoft.com/office/drawing/2014/main" id="{AB06A085-A9D6-4220-9CB0-510DAE311E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4E6A88BA-DE3F-48C9-A46B-900213B43079}"/>
              </a:ext>
            </a:extLst>
          </p:cNvPr>
          <p:cNvSpPr txBox="1"/>
          <p:nvPr/>
        </p:nvSpPr>
        <p:spPr>
          <a:xfrm>
            <a:off x="3422207" y="2225187"/>
            <a:ext cx="5708346" cy="707886"/>
          </a:xfrm>
          <a:prstGeom prst="rect">
            <a:avLst/>
          </a:prstGeom>
          <a:noFill/>
        </p:spPr>
        <p:txBody>
          <a:bodyPr wrap="square" rtlCol="0">
            <a:spAutoFit/>
          </a:bodyPr>
          <a:lstStyle/>
          <a:p>
            <a:r>
              <a:rPr lang="en-US" sz="4000" dirty="0">
                <a:solidFill>
                  <a:srgbClr val="1C86AB"/>
                </a:solidFill>
                <a:latin typeface="Arial" panose="020B0604020202020204" pitchFamily="34" charset="0"/>
                <a:cs typeface="Arial" panose="020B0604020202020204" pitchFamily="34" charset="0"/>
              </a:rPr>
              <a:t>HLCI Note to C3 Clinics</a:t>
            </a:r>
            <a:endParaRPr lang="en-US" sz="1600" dirty="0">
              <a:solidFill>
                <a:srgbClr val="1C86A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67021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imeline&#10;&#10;Description automatically generated">
            <a:extLst>
              <a:ext uri="{FF2B5EF4-FFF2-40B4-BE49-F238E27FC236}">
                <a16:creationId xmlns:a16="http://schemas.microsoft.com/office/drawing/2014/main" id="{AB06A085-A9D6-4220-9CB0-510DAE311E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4E6A88BA-DE3F-48C9-A46B-900213B43079}"/>
              </a:ext>
            </a:extLst>
          </p:cNvPr>
          <p:cNvSpPr txBox="1"/>
          <p:nvPr/>
        </p:nvSpPr>
        <p:spPr>
          <a:xfrm>
            <a:off x="4638958" y="2117610"/>
            <a:ext cx="2914083" cy="707886"/>
          </a:xfrm>
          <a:prstGeom prst="rect">
            <a:avLst/>
          </a:prstGeom>
          <a:noFill/>
        </p:spPr>
        <p:txBody>
          <a:bodyPr wrap="square" rtlCol="0">
            <a:spAutoFit/>
          </a:bodyPr>
          <a:lstStyle/>
          <a:p>
            <a:r>
              <a:rPr lang="en-US" sz="4000" dirty="0">
                <a:solidFill>
                  <a:srgbClr val="1C86AB"/>
                </a:solidFill>
                <a:latin typeface="Arial" panose="020B0604020202020204" pitchFamily="34" charset="0"/>
                <a:cs typeface="Arial" panose="020B0604020202020204" pitchFamily="34" charset="0"/>
              </a:rPr>
              <a:t>Thank You</a:t>
            </a:r>
            <a:endParaRPr lang="en-US" sz="1600" dirty="0">
              <a:solidFill>
                <a:srgbClr val="1C86A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2204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2330943-BE7E-4AD8-8BC1-0C51BDD0886D}"/>
              </a:ext>
            </a:extLst>
          </p:cNvPr>
          <p:cNvSpPr>
            <a:spLocks noGrp="1"/>
          </p:cNvSpPr>
          <p:nvPr/>
        </p:nvSpPr>
        <p:spPr>
          <a:xfrm>
            <a:off x="626443" y="15224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FF9E1B"/>
                </a:solidFill>
                <a:latin typeface="a Big Deal" panose="02000503000000000000" pitchFamily="2" charset="0"/>
              </a:rPr>
              <a:t>Pre-training survey</a:t>
            </a:r>
          </a:p>
        </p:txBody>
      </p:sp>
      <p:pic>
        <p:nvPicPr>
          <p:cNvPr id="5" name="Picture 4">
            <a:extLst>
              <a:ext uri="{FF2B5EF4-FFF2-40B4-BE49-F238E27FC236}">
                <a16:creationId xmlns:a16="http://schemas.microsoft.com/office/drawing/2014/main" id="{B537E3F9-8C95-47AB-BDE9-84EAC696E7EB}"/>
              </a:ext>
            </a:extLst>
          </p:cNvPr>
          <p:cNvPicPr>
            <a:picLocks noChangeAspect="1"/>
          </p:cNvPicPr>
          <p:nvPr/>
        </p:nvPicPr>
        <p:blipFill rotWithShape="1">
          <a:blip r:embed="rId3"/>
          <a:srcRect r="933"/>
          <a:stretch/>
        </p:blipFill>
        <p:spPr>
          <a:xfrm>
            <a:off x="746332" y="1356438"/>
            <a:ext cx="5644730" cy="3962110"/>
          </a:xfrm>
          <a:prstGeom prst="rect">
            <a:avLst/>
          </a:prstGeom>
        </p:spPr>
      </p:pic>
      <p:sp>
        <p:nvSpPr>
          <p:cNvPr id="6" name="TextBox 9">
            <a:extLst>
              <a:ext uri="{FF2B5EF4-FFF2-40B4-BE49-F238E27FC236}">
                <a16:creationId xmlns:a16="http://schemas.microsoft.com/office/drawing/2014/main" id="{81FF20FA-BD8B-4FB1-8032-59783DDC28C2}"/>
              </a:ext>
            </a:extLst>
          </p:cNvPr>
          <p:cNvSpPr txBox="1"/>
          <p:nvPr/>
        </p:nvSpPr>
        <p:spPr>
          <a:xfrm>
            <a:off x="1765899" y="5420127"/>
            <a:ext cx="4118344"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en-US" sz="2000" b="1" dirty="0"/>
              <a:t>Click survey link in Zoom’s chat box</a:t>
            </a:r>
            <a:endParaRPr lang="en-US" sz="2000" b="1" dirty="0"/>
          </a:p>
        </p:txBody>
      </p:sp>
      <p:sp>
        <p:nvSpPr>
          <p:cNvPr id="7" name="TextBox 11">
            <a:extLst>
              <a:ext uri="{FF2B5EF4-FFF2-40B4-BE49-F238E27FC236}">
                <a16:creationId xmlns:a16="http://schemas.microsoft.com/office/drawing/2014/main" id="{619B7369-4DC2-4F69-A057-D17504E2D120}"/>
              </a:ext>
            </a:extLst>
          </p:cNvPr>
          <p:cNvSpPr txBox="1"/>
          <p:nvPr/>
        </p:nvSpPr>
        <p:spPr>
          <a:xfrm>
            <a:off x="6510951" y="5112351"/>
            <a:ext cx="3267518" cy="70788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lvl="1" indent="0" algn="ctr" eaLnBrk="1" hangingPunct="1">
              <a:buNone/>
            </a:pPr>
            <a:r>
              <a:rPr lang="en-US" altLang="en-US" sz="2000" b="1" dirty="0"/>
              <a:t>Scan the QR code with your phone’s camera </a:t>
            </a:r>
          </a:p>
        </p:txBody>
      </p:sp>
      <p:pic>
        <p:nvPicPr>
          <p:cNvPr id="10" name="Picture 9">
            <a:extLst>
              <a:ext uri="{FF2B5EF4-FFF2-40B4-BE49-F238E27FC236}">
                <a16:creationId xmlns:a16="http://schemas.microsoft.com/office/drawing/2014/main" id="{B321DFD5-CAD2-7728-3A91-C20CF44544C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18671" y="1150884"/>
            <a:ext cx="3343475" cy="3343475"/>
          </a:xfrm>
          <a:prstGeom prst="rect">
            <a:avLst/>
          </a:prstGeom>
        </p:spPr>
      </p:pic>
    </p:spTree>
    <p:extLst>
      <p:ext uri="{BB962C8B-B14F-4D97-AF65-F5344CB8AC3E}">
        <p14:creationId xmlns:p14="http://schemas.microsoft.com/office/powerpoint/2010/main" val="1141532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sz="4800" b="1" dirty="0">
                <a:solidFill>
                  <a:srgbClr val="092B49"/>
                </a:solidFill>
              </a:rPr>
              <a:t>About Kick It California</a:t>
            </a:r>
          </a:p>
        </p:txBody>
      </p:sp>
    </p:spTree>
    <p:extLst>
      <p:ext uri="{BB962C8B-B14F-4D97-AF65-F5344CB8AC3E}">
        <p14:creationId xmlns:p14="http://schemas.microsoft.com/office/powerpoint/2010/main" val="47072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5B3E9A-6436-49EA-9DE3-FBB38FDAFE16}"/>
              </a:ext>
            </a:extLst>
          </p:cNvPr>
          <p:cNvSpPr>
            <a:spLocks noGrp="1"/>
          </p:cNvSpPr>
          <p:nvPr>
            <p:ph idx="1"/>
          </p:nvPr>
        </p:nvSpPr>
        <p:spPr>
          <a:xfrm>
            <a:off x="838200" y="1434535"/>
            <a:ext cx="10515600" cy="4351338"/>
          </a:xfrm>
        </p:spPr>
        <p:txBody>
          <a:bodyPr>
            <a:normAutofit fontScale="92500"/>
          </a:bodyPr>
          <a:lstStyle/>
          <a:p>
            <a:pPr marL="571500" indent="-457200">
              <a:spcBef>
                <a:spcPts val="0"/>
              </a:spcBef>
              <a:buClr>
                <a:srgbClr val="FF9E1B"/>
              </a:buClr>
              <a:buFont typeface="Wingdings" panose="05000000000000000000" pitchFamily="2" charset="2"/>
              <a:buChar char="§"/>
              <a:defRPr/>
            </a:pPr>
            <a:r>
              <a:rPr lang="en-US" b="1" i="1" kern="0" dirty="0">
                <a:solidFill>
                  <a:srgbClr val="092B49"/>
                </a:solidFill>
                <a:latin typeface="F37 Jagger" panose="00000500000000000000" pitchFamily="50" charset="0"/>
                <a:cs typeface="Gotham Book" pitchFamily="50" charset="0"/>
              </a:rPr>
              <a:t>FREE</a:t>
            </a:r>
            <a:r>
              <a:rPr lang="en-US" kern="0" dirty="0">
                <a:solidFill>
                  <a:srgbClr val="092B49"/>
                </a:solidFill>
                <a:latin typeface="F37 Jagger" panose="00000500000000000000" pitchFamily="50" charset="0"/>
                <a:cs typeface="Gotham Book" pitchFamily="50" charset="0"/>
              </a:rPr>
              <a:t> statewide cessation program</a:t>
            </a:r>
          </a:p>
          <a:p>
            <a:pPr marL="571500" indent="-457200">
              <a:spcBef>
                <a:spcPts val="0"/>
              </a:spcBef>
              <a:buClr>
                <a:srgbClr val="FF9E1B"/>
              </a:buClr>
              <a:buFont typeface="Wingdings" panose="05000000000000000000" pitchFamily="2" charset="2"/>
              <a:buChar char="§"/>
              <a:defRPr/>
            </a:pPr>
            <a:r>
              <a:rPr lang="en-US" kern="0" dirty="0">
                <a:solidFill>
                  <a:srgbClr val="092B49"/>
                </a:solidFill>
                <a:latin typeface="F37 Jagger" panose="00000500000000000000" pitchFamily="50" charset="0"/>
                <a:cs typeface="Gotham Book" pitchFamily="50" charset="0"/>
              </a:rPr>
              <a:t>32-year program operating out of UC San Diego </a:t>
            </a:r>
          </a:p>
          <a:p>
            <a:pPr marL="571500" indent="-457200">
              <a:spcBef>
                <a:spcPts val="0"/>
              </a:spcBef>
              <a:buClr>
                <a:srgbClr val="FF9E1B"/>
              </a:buClr>
              <a:buFont typeface="Wingdings" panose="05000000000000000000" pitchFamily="2" charset="2"/>
              <a:buChar char="§"/>
              <a:defRPr/>
            </a:pPr>
            <a:r>
              <a:rPr lang="en-US" kern="0" dirty="0">
                <a:solidFill>
                  <a:srgbClr val="092B49"/>
                </a:solidFill>
                <a:latin typeface="F37 Jagger" panose="00000500000000000000" pitchFamily="50" charset="0"/>
                <a:cs typeface="Gotham Book" pitchFamily="50" charset="0"/>
              </a:rPr>
              <a:t>Helped 1 million+ Californians </a:t>
            </a:r>
          </a:p>
          <a:p>
            <a:pPr marL="571500" indent="-457200">
              <a:spcBef>
                <a:spcPts val="0"/>
              </a:spcBef>
              <a:buClr>
                <a:srgbClr val="FF9E1B"/>
              </a:buClr>
              <a:buFont typeface="Wingdings" panose="05000000000000000000" pitchFamily="2" charset="2"/>
              <a:buChar char="§"/>
              <a:defRPr/>
            </a:pPr>
            <a:r>
              <a:rPr lang="en-US" kern="0" dirty="0">
                <a:solidFill>
                  <a:srgbClr val="092B49"/>
                </a:solidFill>
                <a:latin typeface="F37 Jagger" panose="00000500000000000000" pitchFamily="50" charset="0"/>
                <a:cs typeface="Gotham Book" pitchFamily="50" charset="0"/>
              </a:rPr>
              <a:t>1:1 coaching validated in multiple randomized controlled trials</a:t>
            </a:r>
            <a:r>
              <a:rPr lang="en-US" kern="0" baseline="30000" dirty="0">
                <a:solidFill>
                  <a:srgbClr val="FF9E1B"/>
                </a:solidFill>
                <a:latin typeface="F37 Jagger" panose="00000500000000000000" pitchFamily="50" charset="0"/>
                <a:cs typeface="Gotham Book" pitchFamily="50" charset="0"/>
                <a:hlinkClick r:id="rId3">
                  <a:extLst>
                    <a:ext uri="{A12FA001-AC4F-418D-AE19-62706E023703}">
                      <ahyp:hlinkClr xmlns:ahyp="http://schemas.microsoft.com/office/drawing/2018/hyperlinkcolor" val="tx"/>
                    </a:ext>
                  </a:extLst>
                </a:hlinkClick>
              </a:rPr>
              <a:t>1</a:t>
            </a:r>
            <a:endParaRPr lang="en-US" kern="0" baseline="30000" dirty="0">
              <a:solidFill>
                <a:srgbClr val="FF9E1B"/>
              </a:solidFill>
              <a:latin typeface="F37 Jagger" panose="00000500000000000000" pitchFamily="50" charset="0"/>
              <a:ea typeface="Calibri"/>
              <a:cs typeface="Gotham Book" pitchFamily="50" charset="0"/>
            </a:endParaRPr>
          </a:p>
          <a:p>
            <a:pPr marL="571500" indent="-457200">
              <a:lnSpc>
                <a:spcPct val="120000"/>
              </a:lnSpc>
              <a:spcBef>
                <a:spcPts val="0"/>
              </a:spcBef>
              <a:buClr>
                <a:srgbClr val="FF9E1B"/>
              </a:buClr>
              <a:buFont typeface="Wingdings" panose="05000000000000000000" pitchFamily="2" charset="2"/>
              <a:buChar char="§"/>
              <a:defRPr/>
            </a:pPr>
            <a:r>
              <a:rPr lang="en-US" kern="0" dirty="0">
                <a:solidFill>
                  <a:srgbClr val="092B49"/>
                </a:solidFill>
                <a:latin typeface="F37 Jagger" panose="00000500000000000000" pitchFamily="50" charset="0"/>
                <a:cs typeface="Gotham Book" pitchFamily="50" charset="0"/>
              </a:rPr>
              <a:t>Specialized protocol to help people quit smoking, smokeless tobacco and oral nicotine products</a:t>
            </a:r>
          </a:p>
          <a:p>
            <a:pPr marL="571500" indent="-457200">
              <a:spcBef>
                <a:spcPts val="0"/>
              </a:spcBef>
              <a:buClr>
                <a:srgbClr val="FF9E1B"/>
              </a:buClr>
              <a:buFont typeface="Wingdings" panose="05000000000000000000" pitchFamily="2" charset="2"/>
              <a:buChar char="§"/>
              <a:defRPr/>
            </a:pPr>
            <a:r>
              <a:rPr lang="en-US" kern="0" dirty="0">
                <a:solidFill>
                  <a:srgbClr val="092B49"/>
                </a:solidFill>
                <a:latin typeface="F37 Jagger" panose="00000500000000000000" pitchFamily="50" charset="0"/>
                <a:cs typeface="Gotham Book" pitchFamily="50" charset="0"/>
              </a:rPr>
              <a:t>Funded by tobacco taxes Props 99, 10 &amp; 56</a:t>
            </a:r>
          </a:p>
          <a:p>
            <a:pPr marL="571500" indent="-457200">
              <a:lnSpc>
                <a:spcPct val="120000"/>
              </a:lnSpc>
              <a:spcBef>
                <a:spcPts val="0"/>
              </a:spcBef>
              <a:buClr>
                <a:srgbClr val="FF9E1B"/>
              </a:buClr>
              <a:buFont typeface="Wingdings" panose="05000000000000000000" pitchFamily="2" charset="2"/>
              <a:buChar char="§"/>
              <a:defRPr/>
            </a:pPr>
            <a:r>
              <a:rPr lang="en-US" kern="0" dirty="0">
                <a:solidFill>
                  <a:srgbClr val="092B49"/>
                </a:solidFill>
                <a:latin typeface="F37 Jagger" panose="00000500000000000000" pitchFamily="50" charset="0"/>
                <a:cs typeface="Gotham Book" pitchFamily="50" charset="0"/>
              </a:rPr>
              <a:t>Multiple languages: English, Spanish, Mandarin, Cantonese, </a:t>
            </a:r>
            <a:br>
              <a:rPr lang="en-US" kern="0" dirty="0">
                <a:solidFill>
                  <a:srgbClr val="092B49"/>
                </a:solidFill>
                <a:latin typeface="F37 Jagger" panose="00000500000000000000" pitchFamily="50" charset="0"/>
                <a:cs typeface="Gotham Book" pitchFamily="50" charset="0"/>
              </a:rPr>
            </a:br>
            <a:r>
              <a:rPr lang="en-US" kern="0" dirty="0">
                <a:solidFill>
                  <a:srgbClr val="092B49"/>
                </a:solidFill>
                <a:latin typeface="F37 Jagger" panose="00000500000000000000" pitchFamily="50" charset="0"/>
                <a:cs typeface="Gotham Book" pitchFamily="50" charset="0"/>
              </a:rPr>
              <a:t>Korean &amp; Vietnamese</a:t>
            </a:r>
          </a:p>
          <a:p>
            <a:pPr marL="571500" indent="-457200">
              <a:spcBef>
                <a:spcPts val="0"/>
              </a:spcBef>
              <a:buClr>
                <a:srgbClr val="FF9E1B"/>
              </a:buClr>
              <a:buFont typeface="Wingdings" panose="05000000000000000000" pitchFamily="2" charset="2"/>
              <a:buChar char="§"/>
              <a:defRPr/>
            </a:pPr>
            <a:r>
              <a:rPr lang="nn-NO" dirty="0">
                <a:solidFill>
                  <a:srgbClr val="092B49"/>
                </a:solidFill>
                <a:latin typeface="F37 Jagger" panose="00000500000000000000" pitchFamily="50" charset="0"/>
              </a:rPr>
              <a:t>Open Mon-Fri (7am-9pm); Sat (9am-5pm)</a:t>
            </a:r>
          </a:p>
          <a:p>
            <a:pPr marL="571500" indent="-457200">
              <a:spcAft>
                <a:spcPts val="600"/>
              </a:spcAft>
              <a:buClr>
                <a:srgbClr val="FF9E1B"/>
              </a:buClr>
              <a:buFont typeface="Wingdings" panose="05000000000000000000" pitchFamily="2" charset="2"/>
              <a:buChar char="§"/>
              <a:defRPr/>
            </a:pPr>
            <a:endParaRPr lang="nn-NO" dirty="0">
              <a:solidFill>
                <a:srgbClr val="092B49"/>
              </a:solidFill>
            </a:endParaRPr>
          </a:p>
        </p:txBody>
      </p:sp>
      <p:pic>
        <p:nvPicPr>
          <p:cNvPr id="6" name="Picture 5">
            <a:extLst>
              <a:ext uri="{FF2B5EF4-FFF2-40B4-BE49-F238E27FC236}">
                <a16:creationId xmlns:a16="http://schemas.microsoft.com/office/drawing/2014/main" id="{B7AFA95D-9B45-4468-8DC6-0E5581AE3472}"/>
              </a:ext>
            </a:extLst>
          </p:cNvPr>
          <p:cNvPicPr>
            <a:picLocks noChangeAspect="1"/>
          </p:cNvPicPr>
          <p:nvPr/>
        </p:nvPicPr>
        <p:blipFill>
          <a:blip r:embed="rId4"/>
          <a:stretch>
            <a:fillRect/>
          </a:stretch>
        </p:blipFill>
        <p:spPr>
          <a:xfrm>
            <a:off x="838200" y="962823"/>
            <a:ext cx="7256646" cy="446428"/>
          </a:xfrm>
          <a:prstGeom prst="rect">
            <a:avLst/>
          </a:prstGeom>
        </p:spPr>
      </p:pic>
      <p:sp>
        <p:nvSpPr>
          <p:cNvPr id="2" name="Rectangle 2">
            <a:extLst>
              <a:ext uri="{FF2B5EF4-FFF2-40B4-BE49-F238E27FC236}">
                <a16:creationId xmlns:a16="http://schemas.microsoft.com/office/drawing/2014/main" id="{54B36080-EF04-D034-BCE7-A94370834A3C}"/>
              </a:ext>
            </a:extLst>
          </p:cNvPr>
          <p:cNvSpPr>
            <a:spLocks noChangeArrowheads="1"/>
          </p:cNvSpPr>
          <p:nvPr/>
        </p:nvSpPr>
        <p:spPr bwMode="auto">
          <a:xfrm>
            <a:off x="838200" y="287944"/>
            <a:ext cx="1131484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err="1">
                <a:solidFill>
                  <a:srgbClr val="FF9E1B"/>
                </a:solidFill>
                <a:latin typeface="a Big Deal" panose="02000503000000000000" pitchFamily="2" charset="0"/>
              </a:rPr>
              <a:t>Kic</a:t>
            </a:r>
            <a:r>
              <a:rPr lang="en-US" sz="4100" dirty="0">
                <a:solidFill>
                  <a:srgbClr val="FF9E1B"/>
                </a:solidFill>
                <a:latin typeface="a Big Deal" panose="02000503000000000000" pitchFamily="2" charset="0"/>
              </a:rPr>
              <a:t> overview</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pic>
        <p:nvPicPr>
          <p:cNvPr id="7" name="Picture 6" descr="A logo with a cartoon character&#10;&#10;Description automatically generated with medium confidence">
            <a:extLst>
              <a:ext uri="{FF2B5EF4-FFF2-40B4-BE49-F238E27FC236}">
                <a16:creationId xmlns:a16="http://schemas.microsoft.com/office/drawing/2014/main" id="{B1D451FE-EEAF-FC5C-AC48-0E52BD34E3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5708868"/>
            <a:ext cx="2793274" cy="1149132"/>
          </a:xfrm>
          <a:prstGeom prst="rect">
            <a:avLst/>
          </a:prstGeom>
        </p:spPr>
      </p:pic>
    </p:spTree>
    <p:extLst>
      <p:ext uri="{BB962C8B-B14F-4D97-AF65-F5344CB8AC3E}">
        <p14:creationId xmlns:p14="http://schemas.microsoft.com/office/powerpoint/2010/main" val="2324486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5B809410-697C-DAFC-65E4-652F255B8DDE}"/>
              </a:ext>
            </a:extLst>
          </p:cNvPr>
          <p:cNvSpPr>
            <a:spLocks noChangeArrowheads="1"/>
          </p:cNvSpPr>
          <p:nvPr/>
        </p:nvSpPr>
        <p:spPr bwMode="auto">
          <a:xfrm>
            <a:off x="877153" y="391522"/>
            <a:ext cx="1131484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Services &amp; resources overview</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
        <p:nvSpPr>
          <p:cNvPr id="14" name="TextBox 13">
            <a:extLst>
              <a:ext uri="{FF2B5EF4-FFF2-40B4-BE49-F238E27FC236}">
                <a16:creationId xmlns:a16="http://schemas.microsoft.com/office/drawing/2014/main" id="{94B22BA2-93E1-897C-EBA7-B39FD6F7AD83}"/>
              </a:ext>
            </a:extLst>
          </p:cNvPr>
          <p:cNvSpPr txBox="1"/>
          <p:nvPr/>
        </p:nvSpPr>
        <p:spPr>
          <a:xfrm>
            <a:off x="8241176" y="5471206"/>
            <a:ext cx="3854370" cy="1160318"/>
          </a:xfrm>
          <a:prstGeom prst="rect">
            <a:avLst/>
          </a:prstGeom>
          <a:noFill/>
        </p:spPr>
        <p:txBody>
          <a:bodyPr wrap="square">
            <a:spAutoFit/>
          </a:bodyPr>
          <a:lstStyle/>
          <a:p>
            <a:pPr marL="342900" lvl="1" indent="-342900">
              <a:lnSpc>
                <a:spcPct val="80000"/>
              </a:lnSpc>
              <a:spcAft>
                <a:spcPts val="600"/>
              </a:spcAft>
              <a:buClr>
                <a:srgbClr val="FF9E1B"/>
              </a:buClr>
              <a:buSzPct val="100000"/>
              <a:buFont typeface="Wingdings" panose="05000000000000000000" pitchFamily="2" charset="2"/>
              <a:buChar char="§"/>
              <a:defRPr/>
            </a:pPr>
            <a:r>
              <a:rPr lang="en-US" altLang="zh-CN" sz="2000" b="1" dirty="0">
                <a:solidFill>
                  <a:srgbClr val="092B49"/>
                </a:solidFill>
                <a:ea typeface="SimSun" pitchFamily="2" charset="-122"/>
                <a:cs typeface="Arial" pitchFamily="34" charset="0"/>
              </a:rPr>
              <a:t>Medi-Cal</a:t>
            </a:r>
          </a:p>
          <a:p>
            <a:pPr marL="642938" lvl="2" indent="-342900">
              <a:lnSpc>
                <a:spcPct val="80000"/>
              </a:lnSpc>
              <a:buClr>
                <a:srgbClr val="FF9E1B"/>
              </a:buClr>
              <a:buSzPct val="100000"/>
              <a:buFont typeface="Wingdings" panose="05000000000000000000" pitchFamily="2" charset="2"/>
              <a:buChar char="ü"/>
              <a:defRPr/>
            </a:pPr>
            <a:r>
              <a:rPr lang="en-US" altLang="zh-CN" sz="2000" dirty="0">
                <a:solidFill>
                  <a:srgbClr val="092B49"/>
                </a:solidFill>
                <a:ea typeface="SimSun" pitchFamily="2" charset="-122"/>
                <a:cs typeface="Arial" pitchFamily="34" charset="0"/>
              </a:rPr>
              <a:t>Most beneficiaries can get pharmacotherapy covered</a:t>
            </a:r>
          </a:p>
          <a:p>
            <a:pPr marL="642938" lvl="2" indent="-342900">
              <a:lnSpc>
                <a:spcPct val="80000"/>
              </a:lnSpc>
              <a:buClr>
                <a:srgbClr val="FF9E1B"/>
              </a:buClr>
              <a:buSzPct val="100000"/>
              <a:buFont typeface="Wingdings" panose="05000000000000000000" pitchFamily="2" charset="2"/>
              <a:buChar char="ü"/>
              <a:defRPr/>
            </a:pPr>
            <a:r>
              <a:rPr lang="en-US" altLang="zh-CN" sz="2000" dirty="0">
                <a:solidFill>
                  <a:srgbClr val="092B49"/>
                </a:solidFill>
                <a:ea typeface="SimSun" pitchFamily="2" charset="-122"/>
                <a:cs typeface="Arial" pitchFamily="34" charset="0"/>
              </a:rPr>
              <a:t>MD prescription needed  </a:t>
            </a:r>
          </a:p>
        </p:txBody>
      </p:sp>
      <p:sp>
        <p:nvSpPr>
          <p:cNvPr id="5" name="Content Placeholder 2">
            <a:extLst>
              <a:ext uri="{FF2B5EF4-FFF2-40B4-BE49-F238E27FC236}">
                <a16:creationId xmlns:a16="http://schemas.microsoft.com/office/drawing/2014/main" id="{C3FB9684-F692-0E1E-E751-30F55B701275}"/>
              </a:ext>
            </a:extLst>
          </p:cNvPr>
          <p:cNvSpPr txBox="1">
            <a:spLocks/>
          </p:cNvSpPr>
          <p:nvPr/>
        </p:nvSpPr>
        <p:spPr>
          <a:xfrm>
            <a:off x="622530" y="5938874"/>
            <a:ext cx="3980787" cy="7532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0100" lvl="2" indent="-342900">
              <a:lnSpc>
                <a:spcPct val="80000"/>
              </a:lnSpc>
              <a:buClr>
                <a:srgbClr val="FF9E1B"/>
              </a:buClr>
              <a:buSzPct val="100000"/>
              <a:buFont typeface="Wingdings" panose="05000000000000000000" pitchFamily="2" charset="2"/>
              <a:buChar char="ü"/>
              <a:defRPr/>
            </a:pPr>
            <a:r>
              <a:rPr lang="en-US" altLang="zh-CN" dirty="0">
                <a:solidFill>
                  <a:srgbClr val="092B49"/>
                </a:solidFill>
                <a:ea typeface="SimSun" pitchFamily="2" charset="-122"/>
                <a:cs typeface="Arial" pitchFamily="34" charset="0"/>
              </a:rPr>
              <a:t>Persons living with children 0-5, Pregnant smokers (with MD approval) </a:t>
            </a:r>
          </a:p>
          <a:p>
            <a:pPr marL="257175" lvl="1" indent="-257175">
              <a:lnSpc>
                <a:spcPct val="80000"/>
              </a:lnSpc>
              <a:buSzPct val="100000"/>
              <a:defRPr/>
            </a:pPr>
            <a:endParaRPr lang="en-US" altLang="zh-CN" sz="2000" dirty="0">
              <a:solidFill>
                <a:srgbClr val="092B49"/>
              </a:solidFill>
              <a:ea typeface="SimSun" pitchFamily="2" charset="-122"/>
              <a:cs typeface="Arial" pitchFamily="34" charset="0"/>
            </a:endParaRPr>
          </a:p>
          <a:p>
            <a:pPr marL="0" indent="0">
              <a:buFont typeface="Arial" panose="020B0604020202020204" pitchFamily="34" charset="0"/>
              <a:buNone/>
            </a:pPr>
            <a:endParaRPr lang="en-US" dirty="0"/>
          </a:p>
        </p:txBody>
      </p:sp>
      <p:sp>
        <p:nvSpPr>
          <p:cNvPr id="6" name="TextBox 5">
            <a:extLst>
              <a:ext uri="{FF2B5EF4-FFF2-40B4-BE49-F238E27FC236}">
                <a16:creationId xmlns:a16="http://schemas.microsoft.com/office/drawing/2014/main" id="{5F5F4C4A-AB36-62A3-6F94-EBE3AC951CA9}"/>
              </a:ext>
            </a:extLst>
          </p:cNvPr>
          <p:cNvSpPr txBox="1"/>
          <p:nvPr/>
        </p:nvSpPr>
        <p:spPr>
          <a:xfrm>
            <a:off x="4378997" y="5568131"/>
            <a:ext cx="3854370" cy="1381276"/>
          </a:xfrm>
          <a:prstGeom prst="rect">
            <a:avLst/>
          </a:prstGeom>
          <a:noFill/>
        </p:spPr>
        <p:txBody>
          <a:bodyPr wrap="square">
            <a:spAutoFit/>
          </a:bodyPr>
          <a:lstStyle/>
          <a:p>
            <a:pPr marL="342900" lvl="1" indent="-342900">
              <a:lnSpc>
                <a:spcPct val="80000"/>
              </a:lnSpc>
              <a:spcAft>
                <a:spcPts val="600"/>
              </a:spcAft>
              <a:buClr>
                <a:srgbClr val="FF9E1B"/>
              </a:buClr>
              <a:buSzPct val="100000"/>
              <a:buFont typeface="Wingdings" panose="05000000000000000000" pitchFamily="2" charset="2"/>
              <a:buChar char="§"/>
              <a:defRPr/>
            </a:pPr>
            <a:r>
              <a:rPr lang="en-US" altLang="zh-CN" sz="2000" b="1" dirty="0">
                <a:solidFill>
                  <a:srgbClr val="092B49"/>
                </a:solidFill>
                <a:ea typeface="SimSun" pitchFamily="2" charset="-122"/>
                <a:cs typeface="Arial" pitchFamily="34" charset="0"/>
              </a:rPr>
              <a:t>CDC Grant</a:t>
            </a:r>
          </a:p>
          <a:p>
            <a:pPr marL="731520" lvl="2" indent="-342900">
              <a:lnSpc>
                <a:spcPct val="80000"/>
              </a:lnSpc>
              <a:buClr>
                <a:srgbClr val="FF9E1B"/>
              </a:buClr>
              <a:buSzPct val="100000"/>
              <a:buFont typeface="Wingdings" panose="05000000000000000000" pitchFamily="2" charset="2"/>
              <a:buChar char="ü"/>
              <a:defRPr/>
            </a:pPr>
            <a:r>
              <a:rPr lang="en-US" altLang="zh-CN" sz="2000" dirty="0">
                <a:solidFill>
                  <a:srgbClr val="092B49"/>
                </a:solidFill>
                <a:ea typeface="SimSun" pitchFamily="2" charset="-122"/>
                <a:cs typeface="Arial" pitchFamily="34" charset="0"/>
              </a:rPr>
              <a:t>Callers to the Asian Smokers’ Quitline + $20 GC incentive​</a:t>
            </a:r>
          </a:p>
          <a:p>
            <a:pPr marL="388620" lvl="2">
              <a:lnSpc>
                <a:spcPct val="80000"/>
              </a:lnSpc>
              <a:buClr>
                <a:srgbClr val="FF9E1B"/>
              </a:buClr>
              <a:buSzPct val="100000"/>
              <a:defRPr/>
            </a:pPr>
            <a:endParaRPr lang="en-US" altLang="zh-CN" sz="2000" dirty="0">
              <a:solidFill>
                <a:srgbClr val="092B49"/>
              </a:solidFill>
              <a:ea typeface="SimSun" pitchFamily="2" charset="-122"/>
              <a:cs typeface="Arial" pitchFamily="34" charset="0"/>
            </a:endParaRPr>
          </a:p>
          <a:p>
            <a:pPr marL="642938" lvl="2" indent="-342900">
              <a:lnSpc>
                <a:spcPct val="80000"/>
              </a:lnSpc>
              <a:buClr>
                <a:srgbClr val="FF9E1B"/>
              </a:buClr>
              <a:buSzPct val="100000"/>
              <a:buFont typeface="Wingdings" panose="05000000000000000000" pitchFamily="2" charset="2"/>
              <a:buChar char="ü"/>
              <a:defRPr/>
            </a:pPr>
            <a:endParaRPr lang="en-US" altLang="zh-CN" dirty="0">
              <a:solidFill>
                <a:srgbClr val="092B49"/>
              </a:solidFill>
              <a:ea typeface="SimSun" pitchFamily="2" charset="-122"/>
              <a:cs typeface="Arial" pitchFamily="34" charset="0"/>
            </a:endParaRPr>
          </a:p>
        </p:txBody>
      </p:sp>
      <p:sp>
        <p:nvSpPr>
          <p:cNvPr id="9" name="TextBox 8">
            <a:extLst>
              <a:ext uri="{FF2B5EF4-FFF2-40B4-BE49-F238E27FC236}">
                <a16:creationId xmlns:a16="http://schemas.microsoft.com/office/drawing/2014/main" id="{26EF45D2-8C89-4208-3956-A342CFB77533}"/>
              </a:ext>
            </a:extLst>
          </p:cNvPr>
          <p:cNvSpPr txBox="1"/>
          <p:nvPr/>
        </p:nvSpPr>
        <p:spPr>
          <a:xfrm>
            <a:off x="2294682" y="5320648"/>
            <a:ext cx="2971799" cy="319446"/>
          </a:xfrm>
          <a:prstGeom prst="rect">
            <a:avLst/>
          </a:prstGeom>
          <a:noFill/>
        </p:spPr>
        <p:txBody>
          <a:bodyPr wrap="square">
            <a:spAutoFit/>
          </a:bodyPr>
          <a:lstStyle/>
          <a:p>
            <a:pPr marL="0" lvl="1" indent="0">
              <a:lnSpc>
                <a:spcPct val="80000"/>
              </a:lnSpc>
              <a:spcAft>
                <a:spcPts val="400"/>
              </a:spcAft>
              <a:buSzPct val="100000"/>
              <a:buFont typeface="Arial" panose="020B0604020202020204" pitchFamily="34" charset="0"/>
              <a:buNone/>
              <a:defRPr/>
            </a:pPr>
            <a:r>
              <a:rPr lang="en-US" altLang="zh-CN" sz="1800" i="1" dirty="0">
                <a:solidFill>
                  <a:srgbClr val="092B49"/>
                </a:solidFill>
                <a:ea typeface="SimSun" pitchFamily="2" charset="-122"/>
                <a:cs typeface="Arial" pitchFamily="34" charset="0"/>
              </a:rPr>
              <a:t>2-week starter kit of patches</a:t>
            </a:r>
            <a:endParaRPr lang="en-US" altLang="zh-CN" sz="1800" b="1" i="1" dirty="0">
              <a:solidFill>
                <a:srgbClr val="092B49"/>
              </a:solidFill>
              <a:ea typeface="SimSun" pitchFamily="2" charset="-122"/>
              <a:cs typeface="Arial" pitchFamily="34" charset="0"/>
            </a:endParaRPr>
          </a:p>
        </p:txBody>
      </p:sp>
      <p:pic>
        <p:nvPicPr>
          <p:cNvPr id="2" name="Picture 2">
            <a:extLst>
              <a:ext uri="{FF2B5EF4-FFF2-40B4-BE49-F238E27FC236}">
                <a16:creationId xmlns:a16="http://schemas.microsoft.com/office/drawing/2014/main" id="{66496BBA-7122-61DC-577D-C4C9118C05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196" y="1166717"/>
            <a:ext cx="8591603" cy="392801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48FFB1F7-A51A-642A-99CA-0DDF65C120CF}"/>
              </a:ext>
            </a:extLst>
          </p:cNvPr>
          <p:cNvSpPr txBox="1">
            <a:spLocks/>
          </p:cNvSpPr>
          <p:nvPr/>
        </p:nvSpPr>
        <p:spPr>
          <a:xfrm>
            <a:off x="698246" y="4980427"/>
            <a:ext cx="5397752" cy="15177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80000"/>
              </a:lnSpc>
              <a:spcAft>
                <a:spcPts val="400"/>
              </a:spcAft>
              <a:buSzPct val="100000"/>
              <a:buFont typeface="Arial" panose="020B0604020202020204" pitchFamily="34" charset="0"/>
              <a:buNone/>
              <a:defRPr/>
            </a:pPr>
            <a:r>
              <a:rPr lang="en-US" altLang="zh-CN" b="1" u="sng" dirty="0">
                <a:solidFill>
                  <a:schemeClr val="accent1"/>
                </a:solidFill>
                <a:latin typeface="+mj-lt"/>
                <a:ea typeface="SimSun" pitchFamily="2" charset="-122"/>
                <a:cs typeface="Arial" pitchFamily="34" charset="0"/>
              </a:rPr>
              <a:t>Nicotine Patches Availability</a:t>
            </a:r>
            <a:br>
              <a:rPr lang="en-US" altLang="zh-CN" b="1" u="sng" dirty="0">
                <a:solidFill>
                  <a:schemeClr val="accent1"/>
                </a:solidFill>
                <a:latin typeface="+mj-lt"/>
                <a:ea typeface="SimSun" pitchFamily="2" charset="-122"/>
                <a:cs typeface="Arial" pitchFamily="34" charset="0"/>
              </a:rPr>
            </a:br>
            <a:endParaRPr lang="en-US" altLang="zh-CN" sz="2000" b="1" dirty="0">
              <a:solidFill>
                <a:srgbClr val="092B49"/>
              </a:solidFill>
              <a:ea typeface="SimSun" pitchFamily="2" charset="-122"/>
              <a:cs typeface="Arial" pitchFamily="34" charset="0"/>
            </a:endParaRPr>
          </a:p>
          <a:p>
            <a:pPr marL="342900" lvl="1" indent="-342900">
              <a:lnSpc>
                <a:spcPct val="80000"/>
              </a:lnSpc>
              <a:spcBef>
                <a:spcPts val="0"/>
              </a:spcBef>
              <a:buClr>
                <a:srgbClr val="FF9E1B"/>
              </a:buClr>
              <a:buSzPct val="100000"/>
              <a:buFont typeface="Wingdings" panose="05000000000000000000" pitchFamily="2" charset="2"/>
              <a:buChar char="§"/>
              <a:defRPr/>
            </a:pPr>
            <a:r>
              <a:rPr lang="en-US" altLang="zh-CN" sz="2000" b="1" dirty="0">
                <a:solidFill>
                  <a:srgbClr val="092B49"/>
                </a:solidFill>
                <a:ea typeface="SimSun" pitchFamily="2" charset="-122"/>
                <a:cs typeface="Arial" pitchFamily="34" charset="0"/>
              </a:rPr>
              <a:t>First 5 CA funds</a:t>
            </a:r>
            <a:endParaRPr lang="en-US" altLang="zh-CN" sz="2000" dirty="0">
              <a:solidFill>
                <a:srgbClr val="092B49"/>
              </a:solidFill>
              <a:ea typeface="SimSun" pitchFamily="2" charset="-122"/>
              <a:cs typeface="Arial" pitchFamily="34" charset="0"/>
            </a:endParaRPr>
          </a:p>
          <a:p>
            <a:pPr marL="257175" lvl="1" indent="-257175">
              <a:lnSpc>
                <a:spcPct val="80000"/>
              </a:lnSpc>
              <a:buSzPct val="100000"/>
              <a:defRPr/>
            </a:pPr>
            <a:endParaRPr lang="en-US" altLang="zh-CN" sz="2000" dirty="0">
              <a:solidFill>
                <a:srgbClr val="092B49"/>
              </a:solidFill>
              <a:ea typeface="SimSun" pitchFamily="2" charset="-122"/>
              <a:cs typeface="Arial" pitchFamily="34" charset="0"/>
            </a:endParaRP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114298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5B3E9A-6436-49EA-9DE3-FBB38FDAFE16}"/>
              </a:ext>
            </a:extLst>
          </p:cNvPr>
          <p:cNvSpPr>
            <a:spLocks noGrp="1"/>
          </p:cNvSpPr>
          <p:nvPr>
            <p:ph idx="1"/>
          </p:nvPr>
        </p:nvSpPr>
        <p:spPr>
          <a:xfrm>
            <a:off x="838200" y="1626668"/>
            <a:ext cx="7420276" cy="3448791"/>
          </a:xfrm>
        </p:spPr>
        <p:txBody>
          <a:bodyPr>
            <a:normAutofit/>
          </a:body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Adults (multiple languages, Medi-Cal, range of income, rural &amp; urban, behavioral health, etc.)</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Chew/spit tobacco users</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Pregnant/nursing women</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Teens</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Non-tobacco using callers (proxy)</a:t>
            </a:r>
          </a:p>
          <a:p>
            <a:endParaRPr lang="en-US" dirty="0"/>
          </a:p>
        </p:txBody>
      </p:sp>
      <p:pic>
        <p:nvPicPr>
          <p:cNvPr id="1026" name="Picture 2">
            <a:extLst>
              <a:ext uri="{FF2B5EF4-FFF2-40B4-BE49-F238E27FC236}">
                <a16:creationId xmlns:a16="http://schemas.microsoft.com/office/drawing/2014/main" id="{05680E38-112E-866A-CA15-0DF8FE0450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933" y="865122"/>
            <a:ext cx="3637375" cy="3637375"/>
          </a:xfrm>
          <a:prstGeom prst="rect">
            <a:avLst/>
          </a:prstGeom>
          <a:ln w="19050" cap="sq">
            <a:solidFill>
              <a:srgbClr val="B9DAE5"/>
            </a:solidFill>
            <a:miter lim="800000"/>
          </a:ln>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8193CB3-1310-4042-4AEE-29C1B6A80FB0}"/>
              </a:ext>
            </a:extLst>
          </p:cNvPr>
          <p:cNvSpPr>
            <a:spLocks noChangeArrowheads="1"/>
          </p:cNvSpPr>
          <p:nvPr/>
        </p:nvSpPr>
        <p:spPr bwMode="auto">
          <a:xfrm>
            <a:off x="723149" y="86512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Who Do We Serve?</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4" name="Straight Connector 3">
            <a:extLst>
              <a:ext uri="{FF2B5EF4-FFF2-40B4-BE49-F238E27FC236}">
                <a16:creationId xmlns:a16="http://schemas.microsoft.com/office/drawing/2014/main" id="{BC12E68F-826B-C518-477B-D8C0B6017D6F}"/>
              </a:ext>
            </a:extLst>
          </p:cNvPr>
          <p:cNvCxnSpPr>
            <a:cxnSpLocks/>
          </p:cNvCxnSpPr>
          <p:nvPr/>
        </p:nvCxnSpPr>
        <p:spPr>
          <a:xfrm>
            <a:off x="838200" y="1329494"/>
            <a:ext cx="3117783"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95336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2" id="{1AB0EE1C-BD5E-48E4-AC47-D4917DD7C2B0}" vid="{B7889D6F-621F-4F46-975B-E8C26E75BCF3}"/>
    </a:ext>
  </a:extLst>
</a:theme>
</file>

<file path=ppt/theme/theme2.xml><?xml version="1.0" encoding="utf-8"?>
<a:theme xmlns:a="http://schemas.openxmlformats.org/drawingml/2006/main" name="Custom Design">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GARY_NOBUTTS_PPT</Template>
  <TotalTime>12692</TotalTime>
  <Words>5964</Words>
  <Application>Microsoft Office PowerPoint</Application>
  <PresentationFormat>Widescreen</PresentationFormat>
  <Paragraphs>461</Paragraphs>
  <Slides>40</Slides>
  <Notes>40</Notes>
  <HiddenSlides>0</HiddenSlides>
  <MMClips>1</MMClips>
  <ScaleCrop>false</ScaleCrop>
  <HeadingPairs>
    <vt:vector size="6" baseType="variant">
      <vt:variant>
        <vt:lpstr>Fonts Used</vt:lpstr>
      </vt:variant>
      <vt:variant>
        <vt:i4>22</vt:i4>
      </vt:variant>
      <vt:variant>
        <vt:lpstr>Theme</vt:lpstr>
      </vt:variant>
      <vt:variant>
        <vt:i4>4</vt:i4>
      </vt:variant>
      <vt:variant>
        <vt:lpstr>Slide Titles</vt:lpstr>
      </vt:variant>
      <vt:variant>
        <vt:i4>40</vt:i4>
      </vt:variant>
    </vt:vector>
  </HeadingPairs>
  <TitlesOfParts>
    <vt:vector size="66" baseType="lpstr">
      <vt:lpstr>SimSun</vt:lpstr>
      <vt:lpstr>72</vt:lpstr>
      <vt:lpstr>a Big Deal</vt:lpstr>
      <vt:lpstr>Aptos</vt:lpstr>
      <vt:lpstr>Arial</vt:lpstr>
      <vt:lpstr>Avenir Next LT Pro</vt:lpstr>
      <vt:lpstr>Calibri</vt:lpstr>
      <vt:lpstr>Calibri Light</vt:lpstr>
      <vt:lpstr>Courier New</vt:lpstr>
      <vt:lpstr>F37 Jagger</vt:lpstr>
      <vt:lpstr>F37 Jagger Bold</vt:lpstr>
      <vt:lpstr>F37 Judge Bold</vt:lpstr>
      <vt:lpstr>F37 Judge Bold Condensed</vt:lpstr>
      <vt:lpstr>F37 Judge Medium Condensed</vt:lpstr>
      <vt:lpstr>Gilroy</vt:lpstr>
      <vt:lpstr>Gotham Book</vt:lpstr>
      <vt:lpstr>Jagger</vt:lpstr>
      <vt:lpstr>Open Sans</vt:lpstr>
      <vt:lpstr>Osaka</vt:lpstr>
      <vt:lpstr>Roboto</vt:lpstr>
      <vt:lpstr>Times New Roman</vt:lpstr>
      <vt:lpstr>Wingdings</vt:lpstr>
      <vt:lpstr>Office Theme</vt:lpstr>
      <vt:lpstr>Custom Design</vt:lpstr>
      <vt:lpstr>1_Office Theme</vt:lpstr>
      <vt:lpstr>2_Office Theme</vt:lpstr>
      <vt:lpstr>PowerPoint Presentation</vt:lpstr>
      <vt:lpstr>WELCOME!</vt:lpstr>
      <vt:lpstr>AGENDA</vt:lpstr>
      <vt:lpstr>PowerPoint Presentation</vt:lpstr>
      <vt:lpstr>PowerPoint Presentation</vt:lpstr>
      <vt:lpstr>About Kick It California</vt:lpstr>
      <vt:lpstr>PowerPoint Presentation</vt:lpstr>
      <vt:lpstr>PowerPoint Presentation</vt:lpstr>
      <vt:lpstr>PowerPoint Presentation</vt:lpstr>
      <vt:lpstr>PowerPoint Presentation</vt:lpstr>
      <vt:lpstr>PowerPoint Presentation</vt:lpstr>
      <vt:lpstr>The Importance of Proactive  Referrals From Providers</vt:lpstr>
      <vt:lpstr>Using Ask-Advise-Refer (AAR) </vt:lpstr>
      <vt:lpstr>PowerPoint Presentation</vt:lpstr>
      <vt:lpstr>PowerPoint Presentation</vt:lpstr>
      <vt:lpstr>PowerPoint Presentation</vt:lpstr>
      <vt:lpstr>PowerPoint Presentation</vt:lpstr>
      <vt:lpstr>Kick It California &amp; HLCI  Referral Partnership</vt:lpstr>
      <vt:lpstr>PowerPoint Presentation</vt:lpstr>
      <vt:lpstr>The HLCI  referral process</vt:lpstr>
      <vt:lpstr>Monthly ReporT</vt:lpstr>
      <vt:lpstr>MARKETING EFFORTS REPORT</vt:lpstr>
      <vt:lpstr>How Your Clinic Can Make a Difference</vt:lpstr>
      <vt:lpstr>PowerPoint Presentation</vt:lpstr>
      <vt:lpstr>PowerPoint Presentation</vt:lpstr>
      <vt:lpstr>PowerPoint Presentation</vt:lpstr>
      <vt:lpstr>PowerPoint Presentation</vt:lpstr>
      <vt:lpstr>Kic brand awareness</vt:lpstr>
      <vt:lpstr>PowerPoint Presentation</vt:lpstr>
      <vt:lpstr>Questions?</vt:lpstr>
      <vt:lpstr>PowerPoint Presentation</vt:lpstr>
      <vt:lpstr>PowerPoint Presentation</vt:lpstr>
      <vt:lpstr>Promising Approach – Tabling </vt:lpstr>
      <vt:lpstr>Promising Approach – Gift Cards* </vt:lpstr>
      <vt:lpstr>Promising Approach – Gift Cards* </vt:lpstr>
      <vt:lpstr>Promising Approach – Quit Kit/EHR Tracking</vt:lpstr>
      <vt:lpstr>Essential Tools for Success</vt:lpstr>
      <vt:lpstr>Stay Positive</vt:lpstr>
      <vt:lpstr>Establish Goals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Edgar Melendrez</dc:creator>
  <cp:lastModifiedBy>CSH Outreach</cp:lastModifiedBy>
  <cp:revision>937</cp:revision>
  <dcterms:created xsi:type="dcterms:W3CDTF">2018-09-13T22:26:31Z</dcterms:created>
  <dcterms:modified xsi:type="dcterms:W3CDTF">2024-10-22T02:45:21Z</dcterms:modified>
</cp:coreProperties>
</file>